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61" r:id="rId3"/>
    <p:sldId id="262" r:id="rId4"/>
    <p:sldId id="291" r:id="rId5"/>
    <p:sldId id="259" r:id="rId6"/>
    <p:sldId id="264" r:id="rId7"/>
    <p:sldId id="292" r:id="rId8"/>
    <p:sldId id="268" r:id="rId9"/>
    <p:sldId id="293" r:id="rId10"/>
    <p:sldId id="266" r:id="rId11"/>
    <p:sldId id="295" r:id="rId12"/>
    <p:sldId id="267" r:id="rId13"/>
    <p:sldId id="296" r:id="rId14"/>
    <p:sldId id="309" r:id="rId15"/>
    <p:sldId id="310" r:id="rId16"/>
    <p:sldId id="311" r:id="rId17"/>
    <p:sldId id="312" r:id="rId18"/>
    <p:sldId id="313" r:id="rId19"/>
    <p:sldId id="276" r:id="rId20"/>
    <p:sldId id="277" r:id="rId21"/>
    <p:sldId id="308" r:id="rId22"/>
    <p:sldId id="270" r:id="rId23"/>
    <p:sldId id="298" r:id="rId24"/>
    <p:sldId id="271" r:id="rId25"/>
    <p:sldId id="299" r:id="rId26"/>
    <p:sldId id="272" r:id="rId27"/>
    <p:sldId id="300" r:id="rId28"/>
    <p:sldId id="273" r:id="rId29"/>
    <p:sldId id="274" r:id="rId30"/>
    <p:sldId id="275" r:id="rId31"/>
    <p:sldId id="302" r:id="rId32"/>
    <p:sldId id="278" r:id="rId33"/>
    <p:sldId id="279" r:id="rId34"/>
    <p:sldId id="301" r:id="rId35"/>
    <p:sldId id="280" r:id="rId36"/>
    <p:sldId id="303" r:id="rId37"/>
    <p:sldId id="281" r:id="rId38"/>
    <p:sldId id="282" r:id="rId39"/>
    <p:sldId id="304" r:id="rId40"/>
    <p:sldId id="283" r:id="rId41"/>
    <p:sldId id="284" r:id="rId42"/>
    <p:sldId id="305" r:id="rId43"/>
    <p:sldId id="306" r:id="rId44"/>
    <p:sldId id="285" r:id="rId45"/>
    <p:sldId id="286" r:id="rId46"/>
    <p:sldId id="307" r:id="rId47"/>
    <p:sldId id="287" r:id="rId48"/>
    <p:sldId id="288" r:id="rId49"/>
    <p:sldId id="29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931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0473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44255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7010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5853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4537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923615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0907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560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345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98072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716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287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101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94400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12/6/2019</a:t>
            </a:fld>
            <a:endParaRPr lang="en-US" dirty="0"/>
          </a:p>
        </p:txBody>
      </p:sp>
    </p:spTree>
    <p:extLst>
      <p:ext uri="{BB962C8B-B14F-4D97-AF65-F5344CB8AC3E}">
        <p14:creationId xmlns:p14="http://schemas.microsoft.com/office/powerpoint/2010/main" val="299762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450011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image" Target="../media/image39.webp"/><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gregoryyoung/m-r" TargetMode="External"/><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hyperlink" Target="https://jimmybogard.com/" TargetMode="External"/><Relationship Id="rId4" Type="http://schemas.openxmlformats.org/officeDocument/2006/relationships/hyperlink" Target="https://martinfowler.com/"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6D90-52C4-4888-8319-F63E3F1A0DBE}"/>
              </a:ext>
            </a:extLst>
          </p:cNvPr>
          <p:cNvSpPr>
            <a:spLocks noGrp="1"/>
          </p:cNvSpPr>
          <p:nvPr>
            <p:ph type="ctrTitle"/>
          </p:nvPr>
        </p:nvSpPr>
        <p:spPr/>
        <p:txBody>
          <a:bodyPr/>
          <a:lstStyle/>
          <a:p>
            <a:r>
              <a:rPr lang="en-US" dirty="0"/>
              <a:t>ROAD TO ES</a:t>
            </a:r>
          </a:p>
        </p:txBody>
      </p:sp>
      <p:sp>
        <p:nvSpPr>
          <p:cNvPr id="3" name="Subtitle 2">
            <a:extLst>
              <a:ext uri="{FF2B5EF4-FFF2-40B4-BE49-F238E27FC236}">
                <a16:creationId xmlns:a16="http://schemas.microsoft.com/office/drawing/2014/main" id="{57801E9E-D64C-4D97-BC08-320866FF5309}"/>
              </a:ext>
            </a:extLst>
          </p:cNvPr>
          <p:cNvSpPr>
            <a:spLocks noGrp="1"/>
          </p:cNvSpPr>
          <p:nvPr>
            <p:ph type="subTitle" idx="1"/>
          </p:nvPr>
        </p:nvSpPr>
        <p:spPr/>
        <p:txBody>
          <a:bodyPr/>
          <a:lstStyle/>
          <a:p>
            <a:r>
              <a:rPr lang="en-US" dirty="0"/>
              <a:t>How to approach Event Sourcing and (mostly) survive</a:t>
            </a:r>
          </a:p>
        </p:txBody>
      </p:sp>
    </p:spTree>
    <p:extLst>
      <p:ext uri="{BB962C8B-B14F-4D97-AF65-F5344CB8AC3E}">
        <p14:creationId xmlns:p14="http://schemas.microsoft.com/office/powerpoint/2010/main" val="2021931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6ABF-6A0D-4287-BD8C-9BF1A0BC1993}"/>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T01: The Command</a:t>
            </a:r>
          </a:p>
        </p:txBody>
      </p:sp>
      <p:sp>
        <p:nvSpPr>
          <p:cNvPr id="3" name="Content Placeholder 2">
            <a:extLst>
              <a:ext uri="{FF2B5EF4-FFF2-40B4-BE49-F238E27FC236}">
                <a16:creationId xmlns:a16="http://schemas.microsoft.com/office/drawing/2014/main" id="{41744263-7114-4916-B390-264229602692}"/>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Expressed in imperative like “Create Cruise”    </a:t>
            </a:r>
          </a:p>
          <a:p>
            <a:r>
              <a:rPr lang="en-US" dirty="0"/>
              <a:t>Contains all the data needed to execute a request applied to the existing write model</a:t>
            </a:r>
          </a:p>
          <a:p>
            <a:r>
              <a:rPr lang="en-US" dirty="0"/>
              <a:t>To ease the implementation should be Idempotent: can be applied multiple time producing the same result</a:t>
            </a:r>
          </a:p>
        </p:txBody>
      </p:sp>
      <p:pic>
        <p:nvPicPr>
          <p:cNvPr id="8" name="Content Placeholder 7" descr="A close up of a device&#10;&#10;Description automatically generated">
            <a:extLst>
              <a:ext uri="{FF2B5EF4-FFF2-40B4-BE49-F238E27FC236}">
                <a16:creationId xmlns:a16="http://schemas.microsoft.com/office/drawing/2014/main" id="{3185FFA9-C3DD-4926-B3FF-C3868AFC4301}"/>
              </a:ext>
            </a:extLst>
          </p:cNvPr>
          <p:cNvPicPr>
            <a:picLocks noGrp="1" noChangeAspect="1"/>
          </p:cNvPicPr>
          <p:nvPr>
            <p:ph sz="half" idx="2"/>
          </p:nvPr>
        </p:nvPicPr>
        <p:blipFill rotWithShape="1">
          <a:blip r:embed="rId2"/>
          <a:srcRect b="3702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4160685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T01: The Command</a:t>
            </a:r>
          </a:p>
        </p:txBody>
      </p:sp>
      <p:pic>
        <p:nvPicPr>
          <p:cNvPr id="5" name="Picture 4">
            <a:extLst>
              <a:ext uri="{FF2B5EF4-FFF2-40B4-BE49-F238E27FC236}">
                <a16:creationId xmlns:a16="http://schemas.microsoft.com/office/drawing/2014/main" id="{7BCC2907-7A4F-4783-8962-2EE82AAD8D06}"/>
              </a:ext>
            </a:extLst>
          </p:cNvPr>
          <p:cNvPicPr>
            <a:picLocks noChangeAspect="1"/>
          </p:cNvPicPr>
          <p:nvPr/>
        </p:nvPicPr>
        <p:blipFill>
          <a:blip r:embed="rId3"/>
          <a:stretch>
            <a:fillRect/>
          </a:stretch>
        </p:blipFill>
        <p:spPr>
          <a:xfrm>
            <a:off x="996221" y="1930400"/>
            <a:ext cx="4944165" cy="2372056"/>
          </a:xfrm>
          <a:prstGeom prst="rect">
            <a:avLst/>
          </a:prstGeom>
        </p:spPr>
      </p:pic>
    </p:spTree>
    <p:extLst>
      <p:ext uri="{BB962C8B-B14F-4D97-AF65-F5344CB8AC3E}">
        <p14:creationId xmlns:p14="http://schemas.microsoft.com/office/powerpoint/2010/main" val="10729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4571-22B7-4135-AAB7-AF5C2F1B4018}"/>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sz="3300" dirty="0"/>
              <a:t>T02: The Command Handler</a:t>
            </a:r>
          </a:p>
        </p:txBody>
      </p:sp>
      <p:sp>
        <p:nvSpPr>
          <p:cNvPr id="3" name="Content Placeholder 2">
            <a:extLst>
              <a:ext uri="{FF2B5EF4-FFF2-40B4-BE49-F238E27FC236}">
                <a16:creationId xmlns:a16="http://schemas.microsoft.com/office/drawing/2014/main" id="{7E92615E-3803-458A-86F0-BEAE9B555047}"/>
              </a:ext>
            </a:extLst>
          </p:cNvPr>
          <p:cNvSpPr>
            <a:spLocks noGrp="1"/>
          </p:cNvSpPr>
          <p:nvPr>
            <p:ph sz="half" idx="1"/>
          </p:nvPr>
        </p:nvSpPr>
        <p:spPr>
          <a:xfrm>
            <a:off x="677334" y="2160589"/>
            <a:ext cx="3851122" cy="3880773"/>
          </a:xfrm>
        </p:spPr>
        <p:txBody>
          <a:bodyPr vert="horz" lIns="91440" tIns="45720" rIns="91440" bIns="45720" rtlCol="0">
            <a:normAutofit fontScale="92500" lnSpcReduction="10000"/>
          </a:bodyPr>
          <a:lstStyle/>
          <a:p>
            <a:r>
              <a:rPr lang="en-US" dirty="0"/>
              <a:t>Receive the requests from in form of Command objects</a:t>
            </a:r>
          </a:p>
          <a:p>
            <a:r>
              <a:rPr lang="en-US" dirty="0"/>
              <a:t>Is the only entry point to access the Aggregate Root  </a:t>
            </a:r>
          </a:p>
          <a:p>
            <a:r>
              <a:rPr lang="en-US" dirty="0"/>
              <a:t>Is responsible for all infrastructure-related deeds</a:t>
            </a:r>
          </a:p>
          <a:p>
            <a:r>
              <a:rPr lang="en-US" dirty="0"/>
              <a:t>Prepare the additional data for the Command Methods that he invokes</a:t>
            </a:r>
          </a:p>
          <a:p>
            <a:r>
              <a:rPr lang="en-US" dirty="0"/>
              <a:t>Mostly equivalent to the MVC controller</a:t>
            </a:r>
          </a:p>
          <a:p>
            <a:r>
              <a:rPr lang="en-US" dirty="0"/>
              <a:t>In this first step will store the events</a:t>
            </a:r>
          </a:p>
        </p:txBody>
      </p:sp>
      <p:pic>
        <p:nvPicPr>
          <p:cNvPr id="6" name="Content Placeholder 5" descr="A picture containing indoor, car, sitting, table&#10;&#10;Description automatically generated">
            <a:extLst>
              <a:ext uri="{FF2B5EF4-FFF2-40B4-BE49-F238E27FC236}">
                <a16:creationId xmlns:a16="http://schemas.microsoft.com/office/drawing/2014/main" id="{AA3C7C9C-2B88-4CB7-A389-4657F67C51C5}"/>
              </a:ext>
            </a:extLst>
          </p:cNvPr>
          <p:cNvPicPr>
            <a:picLocks noGrp="1" noChangeAspect="1"/>
          </p:cNvPicPr>
          <p:nvPr>
            <p:ph sz="half" idx="2"/>
          </p:nvPr>
        </p:nvPicPr>
        <p:blipFill rotWithShape="1">
          <a:blip r:embed="rId2"/>
          <a:srcRect r="3256"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108295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T02: The Command Handler</a:t>
            </a:r>
          </a:p>
        </p:txBody>
      </p:sp>
      <p:pic>
        <p:nvPicPr>
          <p:cNvPr id="3" name="Picture 2">
            <a:extLst>
              <a:ext uri="{FF2B5EF4-FFF2-40B4-BE49-F238E27FC236}">
                <a16:creationId xmlns:a16="http://schemas.microsoft.com/office/drawing/2014/main" id="{A3BE6819-F4CD-4B5D-A6FB-59F8F8B26055}"/>
              </a:ext>
            </a:extLst>
          </p:cNvPr>
          <p:cNvPicPr>
            <a:picLocks noChangeAspect="1"/>
          </p:cNvPicPr>
          <p:nvPr/>
        </p:nvPicPr>
        <p:blipFill>
          <a:blip r:embed="rId3"/>
          <a:stretch>
            <a:fillRect/>
          </a:stretch>
        </p:blipFill>
        <p:spPr>
          <a:xfrm>
            <a:off x="1077890" y="1432559"/>
            <a:ext cx="5524520" cy="5198269"/>
          </a:xfrm>
          <a:prstGeom prst="rect">
            <a:avLst/>
          </a:prstGeom>
        </p:spPr>
      </p:pic>
    </p:spTree>
    <p:extLst>
      <p:ext uri="{BB962C8B-B14F-4D97-AF65-F5344CB8AC3E}">
        <p14:creationId xmlns:p14="http://schemas.microsoft.com/office/powerpoint/2010/main" val="2467030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E3477-F557-4C2E-A8B9-920591A0CF39}"/>
              </a:ext>
            </a:extLst>
          </p:cNvPr>
          <p:cNvPicPr>
            <a:picLocks noChangeAspect="1"/>
          </p:cNvPicPr>
          <p:nvPr/>
        </p:nvPicPr>
        <p:blipFill rotWithShape="1">
          <a:blip r:embed="rId2"/>
          <a:srcRect l="2930" r="1043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D3AFE06-F8F7-4055-9578-65D167881A9A}"/>
              </a:ext>
            </a:extLst>
          </p:cNvPr>
          <p:cNvSpPr>
            <a:spLocks noGrp="1"/>
          </p:cNvSpPr>
          <p:nvPr>
            <p:ph type="title"/>
          </p:nvPr>
        </p:nvSpPr>
        <p:spPr>
          <a:xfrm>
            <a:off x="677333" y="609600"/>
            <a:ext cx="3851123" cy="1320800"/>
          </a:xfrm>
        </p:spPr>
        <p:txBody>
          <a:bodyPr>
            <a:normAutofit/>
          </a:bodyPr>
          <a:lstStyle/>
          <a:p>
            <a:r>
              <a:rPr lang="en-US" dirty="0"/>
              <a:t>T03: Event Store</a:t>
            </a:r>
          </a:p>
        </p:txBody>
      </p:sp>
      <p:sp>
        <p:nvSpPr>
          <p:cNvPr id="3" name="Content Placeholder 2">
            <a:extLst>
              <a:ext uri="{FF2B5EF4-FFF2-40B4-BE49-F238E27FC236}">
                <a16:creationId xmlns:a16="http://schemas.microsoft.com/office/drawing/2014/main" id="{5F048D3E-B3F8-4CAA-A3D1-86D8326CBFE8}"/>
              </a:ext>
            </a:extLst>
          </p:cNvPr>
          <p:cNvSpPr>
            <a:spLocks noGrp="1"/>
          </p:cNvSpPr>
          <p:nvPr>
            <p:ph idx="1"/>
          </p:nvPr>
        </p:nvSpPr>
        <p:spPr>
          <a:xfrm>
            <a:off x="677334" y="2160589"/>
            <a:ext cx="3851122" cy="3880773"/>
          </a:xfrm>
        </p:spPr>
        <p:txBody>
          <a:bodyPr>
            <a:normAutofit/>
          </a:bodyPr>
          <a:lstStyle/>
          <a:p>
            <a:r>
              <a:rPr lang="en-US" dirty="0"/>
              <a:t>Will take the responsibility to save the stream of events</a:t>
            </a:r>
          </a:p>
          <a:p>
            <a:r>
              <a:rPr lang="en-US" dirty="0"/>
              <a:t>Now will be moved outside of the Command Handler following the SRP (Single Responsibility Principle)</a:t>
            </a:r>
          </a:p>
          <a:p>
            <a:r>
              <a:rPr lang="en-US" dirty="0"/>
              <a:t>Store the events in T-</a:t>
            </a:r>
            <a:r>
              <a:rPr lang="en-US" dirty="0" err="1"/>
              <a:t>ple</a:t>
            </a:r>
            <a:r>
              <a:rPr lang="en-US" dirty="0"/>
              <a:t> {id, version, type, serialized event}</a:t>
            </a:r>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70306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T02: The Command Handler</a:t>
            </a:r>
          </a:p>
        </p:txBody>
      </p:sp>
      <p:pic>
        <p:nvPicPr>
          <p:cNvPr id="4" name="Picture 3">
            <a:extLst>
              <a:ext uri="{FF2B5EF4-FFF2-40B4-BE49-F238E27FC236}">
                <a16:creationId xmlns:a16="http://schemas.microsoft.com/office/drawing/2014/main" id="{584FA278-5771-4D3B-96D6-BBEB4BFAE100}"/>
              </a:ext>
            </a:extLst>
          </p:cNvPr>
          <p:cNvPicPr>
            <a:picLocks noChangeAspect="1"/>
          </p:cNvPicPr>
          <p:nvPr/>
        </p:nvPicPr>
        <p:blipFill>
          <a:blip r:embed="rId3"/>
          <a:stretch>
            <a:fillRect/>
          </a:stretch>
        </p:blipFill>
        <p:spPr>
          <a:xfrm>
            <a:off x="1120049" y="1704341"/>
            <a:ext cx="5620534" cy="4544059"/>
          </a:xfrm>
          <a:prstGeom prst="rect">
            <a:avLst/>
          </a:prstGeom>
        </p:spPr>
      </p:pic>
    </p:spTree>
    <p:extLst>
      <p:ext uri="{BB962C8B-B14F-4D97-AF65-F5344CB8AC3E}">
        <p14:creationId xmlns:p14="http://schemas.microsoft.com/office/powerpoint/2010/main" val="3474964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Risultati immagini per wrench job charle chaplin">
            <a:extLst>
              <a:ext uri="{FF2B5EF4-FFF2-40B4-BE49-F238E27FC236}">
                <a16:creationId xmlns:a16="http://schemas.microsoft.com/office/drawing/2014/main" id="{4E2CA602-F6F4-40A0-BCEF-19EFFB2F0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63" r="16358"/>
          <a:stretch/>
        </p:blipFill>
        <p:spPr bwMode="auto">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3AFE06-F8F7-4055-9578-65D167881A9A}"/>
              </a:ext>
            </a:extLst>
          </p:cNvPr>
          <p:cNvSpPr>
            <a:spLocks noGrp="1"/>
          </p:cNvSpPr>
          <p:nvPr>
            <p:ph type="title"/>
          </p:nvPr>
        </p:nvSpPr>
        <p:spPr>
          <a:xfrm>
            <a:off x="677333" y="609600"/>
            <a:ext cx="3851123" cy="1320800"/>
          </a:xfrm>
        </p:spPr>
        <p:txBody>
          <a:bodyPr>
            <a:normAutofit/>
          </a:bodyPr>
          <a:lstStyle/>
          <a:p>
            <a:r>
              <a:rPr lang="en-US" dirty="0"/>
              <a:t>T04: Modify the aggregate</a:t>
            </a:r>
          </a:p>
        </p:txBody>
      </p:sp>
      <p:sp>
        <p:nvSpPr>
          <p:cNvPr id="3" name="Content Placeholder 2">
            <a:extLst>
              <a:ext uri="{FF2B5EF4-FFF2-40B4-BE49-F238E27FC236}">
                <a16:creationId xmlns:a16="http://schemas.microsoft.com/office/drawing/2014/main" id="{5F048D3E-B3F8-4CAA-A3D1-86D8326CBFE8}"/>
              </a:ext>
            </a:extLst>
          </p:cNvPr>
          <p:cNvSpPr>
            <a:spLocks noGrp="1"/>
          </p:cNvSpPr>
          <p:nvPr>
            <p:ph idx="1"/>
          </p:nvPr>
        </p:nvSpPr>
        <p:spPr>
          <a:xfrm>
            <a:off x="677334" y="2160589"/>
            <a:ext cx="3851122" cy="3880773"/>
          </a:xfrm>
        </p:spPr>
        <p:txBody>
          <a:bodyPr>
            <a:normAutofit/>
          </a:bodyPr>
          <a:lstStyle/>
          <a:p>
            <a:r>
              <a:rPr lang="en-US" dirty="0"/>
              <a:t>New Commands and Events will be added</a:t>
            </a:r>
          </a:p>
          <a:p>
            <a:r>
              <a:rPr lang="en-US" dirty="0"/>
              <a:t>The aggregate will have more methods exposed and will produce events for them</a:t>
            </a:r>
          </a:p>
          <a:p>
            <a:r>
              <a:rPr lang="en-US" dirty="0"/>
              <a:t>Once the events are saved the state should be reloaded via the Aggregate </a:t>
            </a:r>
            <a:r>
              <a:rPr lang="en-US" dirty="0" err="1"/>
              <a:t>LoadFromHistory</a:t>
            </a:r>
            <a:endParaRPr lang="en-US" dirty="0"/>
          </a:p>
        </p:txBody>
      </p:sp>
      <p:cxnSp>
        <p:nvCxnSpPr>
          <p:cNvPr id="73" name="Straight Connector 7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1912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T04: Modify the aggregate</a:t>
            </a:r>
          </a:p>
        </p:txBody>
      </p:sp>
      <p:pic>
        <p:nvPicPr>
          <p:cNvPr id="3" name="Picture 2">
            <a:extLst>
              <a:ext uri="{FF2B5EF4-FFF2-40B4-BE49-F238E27FC236}">
                <a16:creationId xmlns:a16="http://schemas.microsoft.com/office/drawing/2014/main" id="{68FA5187-C673-4CFC-BE06-10CF40B583E3}"/>
              </a:ext>
            </a:extLst>
          </p:cNvPr>
          <p:cNvPicPr>
            <a:picLocks noChangeAspect="1"/>
          </p:cNvPicPr>
          <p:nvPr/>
        </p:nvPicPr>
        <p:blipFill>
          <a:blip r:embed="rId3"/>
          <a:stretch>
            <a:fillRect/>
          </a:stretch>
        </p:blipFill>
        <p:spPr>
          <a:xfrm>
            <a:off x="1223865" y="1511935"/>
            <a:ext cx="4953415" cy="4945476"/>
          </a:xfrm>
          <a:prstGeom prst="rect">
            <a:avLst/>
          </a:prstGeom>
        </p:spPr>
      </p:pic>
    </p:spTree>
    <p:extLst>
      <p:ext uri="{BB962C8B-B14F-4D97-AF65-F5344CB8AC3E}">
        <p14:creationId xmlns:p14="http://schemas.microsoft.com/office/powerpoint/2010/main" val="31732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A7CE8F-AE05-4EC6-B9AF-AA93421C5DE2}"/>
              </a:ext>
            </a:extLst>
          </p:cNvPr>
          <p:cNvPicPr>
            <a:picLocks noChangeAspect="1"/>
          </p:cNvPicPr>
          <p:nvPr/>
        </p:nvPicPr>
        <p:blipFill rotWithShape="1">
          <a:blip r:embed="rId2"/>
          <a:srcRect r="20870"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B1E4E91-1291-446B-8DB6-B9647684B7DA}"/>
              </a:ext>
            </a:extLst>
          </p:cNvPr>
          <p:cNvSpPr>
            <a:spLocks noGrp="1"/>
          </p:cNvSpPr>
          <p:nvPr>
            <p:ph type="title"/>
          </p:nvPr>
        </p:nvSpPr>
        <p:spPr>
          <a:xfrm>
            <a:off x="677333" y="609600"/>
            <a:ext cx="3851123" cy="1320800"/>
          </a:xfrm>
        </p:spPr>
        <p:txBody>
          <a:bodyPr>
            <a:normAutofit/>
          </a:bodyPr>
          <a:lstStyle/>
          <a:p>
            <a:r>
              <a:rPr lang="en-US"/>
              <a:t>T05: Rehydration</a:t>
            </a:r>
            <a:endParaRPr lang="en-US" dirty="0"/>
          </a:p>
        </p:txBody>
      </p:sp>
      <p:sp>
        <p:nvSpPr>
          <p:cNvPr id="3" name="Content Placeholder 2">
            <a:extLst>
              <a:ext uri="{FF2B5EF4-FFF2-40B4-BE49-F238E27FC236}">
                <a16:creationId xmlns:a16="http://schemas.microsoft.com/office/drawing/2014/main" id="{0B60EB90-C9BA-4B4E-940E-79C597C9D79B}"/>
              </a:ext>
            </a:extLst>
          </p:cNvPr>
          <p:cNvSpPr>
            <a:spLocks noGrp="1"/>
          </p:cNvSpPr>
          <p:nvPr>
            <p:ph idx="1"/>
          </p:nvPr>
        </p:nvSpPr>
        <p:spPr>
          <a:xfrm>
            <a:off x="677334" y="2160589"/>
            <a:ext cx="3851122" cy="3880773"/>
          </a:xfrm>
        </p:spPr>
        <p:txBody>
          <a:bodyPr>
            <a:normAutofit/>
          </a:bodyPr>
          <a:lstStyle/>
          <a:p>
            <a:r>
              <a:rPr lang="en-US" dirty="0"/>
              <a:t>When loading from the list of events ALL of them must be applied</a:t>
            </a:r>
          </a:p>
          <a:p>
            <a:r>
              <a:rPr lang="en-US" dirty="0"/>
              <a:t>The Aggregate should then handle all the event types that changes the state</a:t>
            </a:r>
          </a:p>
          <a:p>
            <a:r>
              <a:rPr lang="en-US" dirty="0"/>
              <a:t>Note that, until now, only the Id is a state variable. Only the create event is handled </a:t>
            </a:r>
          </a:p>
        </p:txBody>
      </p:sp>
      <p:cxnSp>
        <p:nvCxnSpPr>
          <p:cNvPr id="3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928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09FB-A0C4-4C32-B775-2508538803A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T05: Optimistic locking</a:t>
            </a:r>
          </a:p>
        </p:txBody>
      </p:sp>
      <p:sp>
        <p:nvSpPr>
          <p:cNvPr id="3" name="Content Placeholder 2">
            <a:extLst>
              <a:ext uri="{FF2B5EF4-FFF2-40B4-BE49-F238E27FC236}">
                <a16:creationId xmlns:a16="http://schemas.microsoft.com/office/drawing/2014/main" id="{56FB0A82-FF40-4394-BDB7-9C747557AE24}"/>
              </a:ext>
            </a:extLst>
          </p:cNvPr>
          <p:cNvSpPr>
            <a:spLocks noGrp="1"/>
          </p:cNvSpPr>
          <p:nvPr>
            <p:ph sz="half" idx="1"/>
          </p:nvPr>
        </p:nvSpPr>
        <p:spPr>
          <a:xfrm>
            <a:off x="677334" y="2160589"/>
            <a:ext cx="3851122" cy="3880773"/>
          </a:xfrm>
        </p:spPr>
        <p:txBody>
          <a:bodyPr vert="horz" lIns="91440" tIns="45720" rIns="91440" bIns="45720" rtlCol="0">
            <a:normAutofit/>
          </a:bodyPr>
          <a:lstStyle/>
          <a:p>
            <a:pPr>
              <a:lnSpc>
                <a:spcPct val="90000"/>
              </a:lnSpc>
            </a:pPr>
            <a:r>
              <a:rPr lang="en-US" sz="1700"/>
              <a:t>Multiple users can send commands to the same Aggregate Root</a:t>
            </a:r>
          </a:p>
          <a:p>
            <a:pPr>
              <a:lnSpc>
                <a:spcPct val="90000"/>
              </a:lnSpc>
            </a:pPr>
            <a:r>
              <a:rPr lang="en-US" sz="1700"/>
              <a:t>This can be handled versioning the AR and send with the Commands the version of the AR used to prepare the command</a:t>
            </a:r>
          </a:p>
          <a:p>
            <a:pPr>
              <a:lnSpc>
                <a:spcPct val="90000"/>
              </a:lnSpc>
            </a:pPr>
            <a:r>
              <a:rPr lang="en-US" sz="1700"/>
              <a:t>The Entity Storage will add a Version field</a:t>
            </a:r>
          </a:p>
          <a:p>
            <a:pPr>
              <a:lnSpc>
                <a:spcPct val="90000"/>
              </a:lnSpc>
            </a:pPr>
            <a:r>
              <a:rPr lang="en-US" sz="1700"/>
              <a:t>When the expected version matches the storage one item is update and the operation is successful</a:t>
            </a:r>
          </a:p>
          <a:p>
            <a:pPr>
              <a:lnSpc>
                <a:spcPct val="90000"/>
              </a:lnSpc>
            </a:pPr>
            <a:r>
              <a:rPr lang="en-US" sz="1700"/>
              <a:t>Else an exception is thrown</a:t>
            </a:r>
          </a:p>
        </p:txBody>
      </p:sp>
      <p:pic>
        <p:nvPicPr>
          <p:cNvPr id="6" name="Content Placeholder 5" descr="A group of people standing in front of a large crowd of people&#10;&#10;Description automatically generated">
            <a:extLst>
              <a:ext uri="{FF2B5EF4-FFF2-40B4-BE49-F238E27FC236}">
                <a16:creationId xmlns:a16="http://schemas.microsoft.com/office/drawing/2014/main" id="{37A603FC-0852-4306-9943-FFC994136F80}"/>
              </a:ext>
            </a:extLst>
          </p:cNvPr>
          <p:cNvPicPr>
            <a:picLocks noGrp="1" noChangeAspect="1"/>
          </p:cNvPicPr>
          <p:nvPr>
            <p:ph sz="half" idx="2"/>
          </p:nvPr>
        </p:nvPicPr>
        <p:blipFill rotWithShape="1">
          <a:blip r:embed="rId2"/>
          <a:srcRect l="19616" r="3565"/>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560569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8325-C4BE-46FA-839A-C1E48C588644}"/>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a:t>Where it all started</a:t>
            </a:r>
            <a:endParaRPr lang="en-US" dirty="0"/>
          </a:p>
        </p:txBody>
      </p:sp>
      <p:sp>
        <p:nvSpPr>
          <p:cNvPr id="3" name="Content Placeholder 2">
            <a:extLst>
              <a:ext uri="{FF2B5EF4-FFF2-40B4-BE49-F238E27FC236}">
                <a16:creationId xmlns:a16="http://schemas.microsoft.com/office/drawing/2014/main" id="{598F33C4-80FB-4661-8379-457C2F73D1A9}"/>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Defined by Fowler in 2005</a:t>
            </a:r>
          </a:p>
          <a:p>
            <a:r>
              <a:rPr lang="en-US" dirty="0"/>
              <a:t>“The fundamental idea of Event Sourcing is that of ensuring every change to the state of an application is captured in an event object, and that these event objects are themselves stored in the sequence they were applied for the same lifetime as the application state itself.”</a:t>
            </a:r>
          </a:p>
          <a:p>
            <a:endParaRPr lang="en-US" dirty="0"/>
          </a:p>
        </p:txBody>
      </p:sp>
      <p:pic>
        <p:nvPicPr>
          <p:cNvPr id="7" name="Content Placeholder 6" descr="A star filled sky&#10;&#10;Description automatically generated">
            <a:extLst>
              <a:ext uri="{FF2B5EF4-FFF2-40B4-BE49-F238E27FC236}">
                <a16:creationId xmlns:a16="http://schemas.microsoft.com/office/drawing/2014/main" id="{C2095EE6-B901-40D2-9D62-E973B6E8D1C9}"/>
              </a:ext>
            </a:extLst>
          </p:cNvPr>
          <p:cNvPicPr>
            <a:picLocks noGrp="1" noChangeAspect="1"/>
          </p:cNvPicPr>
          <p:nvPr>
            <p:ph sz="half" idx="2"/>
          </p:nvPr>
        </p:nvPicPr>
        <p:blipFill rotWithShape="1">
          <a:blip r:embed="rId2"/>
          <a:srcRect l="12256" r="6015"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4192367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09FB-A0C4-4C32-B775-2508538803A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sz="3300" dirty="0"/>
              <a:t>T05: Optimistic locking-Advantages</a:t>
            </a:r>
          </a:p>
        </p:txBody>
      </p:sp>
      <p:sp>
        <p:nvSpPr>
          <p:cNvPr id="3" name="Content Placeholder 2">
            <a:extLst>
              <a:ext uri="{FF2B5EF4-FFF2-40B4-BE49-F238E27FC236}">
                <a16:creationId xmlns:a16="http://schemas.microsoft.com/office/drawing/2014/main" id="{56FB0A82-FF40-4394-BDB7-9C747557AE24}"/>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No need for “real” transactions (and therefore locks)</a:t>
            </a:r>
          </a:p>
          <a:p>
            <a:r>
              <a:rPr lang="en-US" dirty="0"/>
              <a:t>Works atomically</a:t>
            </a:r>
          </a:p>
          <a:p>
            <a:r>
              <a:rPr lang="en-US" dirty="0"/>
              <a:t>Usable even on NoSQL database</a:t>
            </a:r>
          </a:p>
          <a:p>
            <a:r>
              <a:rPr lang="en-US" dirty="0"/>
              <a:t>Easy to implement</a:t>
            </a:r>
          </a:p>
          <a:p>
            <a:endParaRPr lang="en-US" dirty="0"/>
          </a:p>
        </p:txBody>
      </p:sp>
      <p:pic>
        <p:nvPicPr>
          <p:cNvPr id="6" name="Content Placeholder 5" descr="A group of people standing in front of a crowd&#10;&#10;Description automatically generated">
            <a:extLst>
              <a:ext uri="{FF2B5EF4-FFF2-40B4-BE49-F238E27FC236}">
                <a16:creationId xmlns:a16="http://schemas.microsoft.com/office/drawing/2014/main" id="{726D8A2B-CA79-44C4-BF37-DB9BAE8B5866}"/>
              </a:ext>
            </a:extLst>
          </p:cNvPr>
          <p:cNvPicPr>
            <a:picLocks noGrp="1" noChangeAspect="1"/>
          </p:cNvPicPr>
          <p:nvPr>
            <p:ph sz="half" idx="2"/>
          </p:nvPr>
        </p:nvPicPr>
        <p:blipFill rotWithShape="1">
          <a:blip r:embed="rId2"/>
          <a:srcRect l="19345" r="4124"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2570967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B8A08-13BC-4C2E-907C-051AF594664F}"/>
              </a:ext>
            </a:extLst>
          </p:cNvPr>
          <p:cNvSpPr>
            <a:spLocks noGrp="1"/>
          </p:cNvSpPr>
          <p:nvPr>
            <p:ph type="title"/>
          </p:nvPr>
        </p:nvSpPr>
        <p:spPr/>
        <p:txBody>
          <a:bodyPr/>
          <a:lstStyle/>
          <a:p>
            <a:r>
              <a:rPr lang="en-US" dirty="0"/>
              <a:t>T05: Optimistic locking</a:t>
            </a:r>
          </a:p>
        </p:txBody>
      </p:sp>
      <p:grpSp>
        <p:nvGrpSpPr>
          <p:cNvPr id="110" name="Group 109">
            <a:extLst>
              <a:ext uri="{FF2B5EF4-FFF2-40B4-BE49-F238E27FC236}">
                <a16:creationId xmlns:a16="http://schemas.microsoft.com/office/drawing/2014/main" id="{23AE4958-C3CB-48BB-82CC-76D5F1794E24}"/>
              </a:ext>
            </a:extLst>
          </p:cNvPr>
          <p:cNvGrpSpPr/>
          <p:nvPr/>
        </p:nvGrpSpPr>
        <p:grpSpPr>
          <a:xfrm>
            <a:off x="424282" y="1932939"/>
            <a:ext cx="8346232" cy="4315461"/>
            <a:chOff x="840842" y="1780539"/>
            <a:chExt cx="8346232" cy="4315461"/>
          </a:xfrm>
        </p:grpSpPr>
        <p:sp>
          <p:nvSpPr>
            <p:cNvPr id="4" name="Rectangle: Rounded Corners 3">
              <a:extLst>
                <a:ext uri="{FF2B5EF4-FFF2-40B4-BE49-F238E27FC236}">
                  <a16:creationId xmlns:a16="http://schemas.microsoft.com/office/drawing/2014/main" id="{CABED4C1-62E4-44FD-839D-39DF359FCFDB}"/>
                </a:ext>
              </a:extLst>
            </p:cNvPr>
            <p:cNvSpPr/>
            <p:nvPr/>
          </p:nvSpPr>
          <p:spPr>
            <a:xfrm>
              <a:off x="840842" y="1780541"/>
              <a:ext cx="3647016" cy="43154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EC579EB-1868-4064-BBBD-2F5C8948C967}"/>
                </a:ext>
              </a:extLst>
            </p:cNvPr>
            <p:cNvSpPr/>
            <p:nvPr/>
          </p:nvSpPr>
          <p:spPr>
            <a:xfrm>
              <a:off x="5540058" y="1780539"/>
              <a:ext cx="3647016" cy="431546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BFEC6972-DBE1-4605-8DD5-31E60ECD2B05}"/>
                </a:ext>
              </a:extLst>
            </p:cNvPr>
            <p:cNvSpPr/>
            <p:nvPr/>
          </p:nvSpPr>
          <p:spPr>
            <a:xfrm>
              <a:off x="1434571" y="1930400"/>
              <a:ext cx="2466976" cy="8932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Version: 1</a:t>
              </a:r>
            </a:p>
          </p:txBody>
        </p:sp>
        <p:sp>
          <p:nvSpPr>
            <p:cNvPr id="12" name="Rectangle: Rounded Corners 11">
              <a:extLst>
                <a:ext uri="{FF2B5EF4-FFF2-40B4-BE49-F238E27FC236}">
                  <a16:creationId xmlns:a16="http://schemas.microsoft.com/office/drawing/2014/main" id="{1C9E4501-7619-4D21-BAF6-7FBA3AA16966}"/>
                </a:ext>
              </a:extLst>
            </p:cNvPr>
            <p:cNvSpPr/>
            <p:nvPr/>
          </p:nvSpPr>
          <p:spPr>
            <a:xfrm>
              <a:off x="6044618" y="1931511"/>
              <a:ext cx="2637897" cy="889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Version: 1</a:t>
              </a:r>
            </a:p>
          </p:txBody>
        </p:sp>
        <p:sp>
          <p:nvSpPr>
            <p:cNvPr id="13" name="Rectangle: Rounded Corners 12">
              <a:extLst>
                <a:ext uri="{FF2B5EF4-FFF2-40B4-BE49-F238E27FC236}">
                  <a16:creationId xmlns:a16="http://schemas.microsoft.com/office/drawing/2014/main" id="{841CAC03-341C-4BC1-B6EB-6A9BE7E64DA4}"/>
                </a:ext>
              </a:extLst>
            </p:cNvPr>
            <p:cNvSpPr/>
            <p:nvPr/>
          </p:nvSpPr>
          <p:spPr>
            <a:xfrm>
              <a:off x="6044618" y="3428999"/>
              <a:ext cx="2637897" cy="889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Change to Version 2</a:t>
              </a:r>
            </a:p>
            <a:p>
              <a:pPr algn="ctr"/>
              <a:r>
                <a:rPr lang="en-US" dirty="0"/>
                <a:t>Update with Version 1</a:t>
              </a:r>
            </a:p>
          </p:txBody>
        </p:sp>
        <p:sp>
          <p:nvSpPr>
            <p:cNvPr id="15" name="Flowchart: Preparation 14">
              <a:extLst>
                <a:ext uri="{FF2B5EF4-FFF2-40B4-BE49-F238E27FC236}">
                  <a16:creationId xmlns:a16="http://schemas.microsoft.com/office/drawing/2014/main" id="{CF196C91-8717-4411-8623-01E6ABCBC049}"/>
                </a:ext>
              </a:extLst>
            </p:cNvPr>
            <p:cNvSpPr/>
            <p:nvPr/>
          </p:nvSpPr>
          <p:spPr>
            <a:xfrm>
              <a:off x="1434572" y="3429000"/>
              <a:ext cx="2466974" cy="895350"/>
            </a:xfrm>
            <a:prstGeom prst="flowChartPreparati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Compare Versions</a:t>
              </a:r>
            </a:p>
          </p:txBody>
        </p:sp>
        <p:sp>
          <p:nvSpPr>
            <p:cNvPr id="16" name="Rectangle: Rounded Corners 15">
              <a:extLst>
                <a:ext uri="{FF2B5EF4-FFF2-40B4-BE49-F238E27FC236}">
                  <a16:creationId xmlns:a16="http://schemas.microsoft.com/office/drawing/2014/main" id="{F3061569-E672-4178-ACF0-D6951EB20C82}"/>
                </a:ext>
              </a:extLst>
            </p:cNvPr>
            <p:cNvSpPr/>
            <p:nvPr/>
          </p:nvSpPr>
          <p:spPr>
            <a:xfrm>
              <a:off x="6080603" y="4883941"/>
              <a:ext cx="2637896" cy="89217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Error</a:t>
              </a:r>
            </a:p>
          </p:txBody>
        </p:sp>
        <p:sp>
          <p:nvSpPr>
            <p:cNvPr id="17" name="Rectangle: Rounded Corners 16">
              <a:extLst>
                <a:ext uri="{FF2B5EF4-FFF2-40B4-BE49-F238E27FC236}">
                  <a16:creationId xmlns:a16="http://schemas.microsoft.com/office/drawing/2014/main" id="{1D6ED14F-5F02-4C9E-A654-065198900B32}"/>
                </a:ext>
              </a:extLst>
            </p:cNvPr>
            <p:cNvSpPr/>
            <p:nvPr/>
          </p:nvSpPr>
          <p:spPr>
            <a:xfrm>
              <a:off x="1434571" y="4883941"/>
              <a:ext cx="2466975" cy="8953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Version: 2</a:t>
              </a:r>
            </a:p>
          </p:txBody>
        </p:sp>
        <p:cxnSp>
          <p:nvCxnSpPr>
            <p:cNvPr id="23" name="Straight Arrow Connector 22">
              <a:extLst>
                <a:ext uri="{FF2B5EF4-FFF2-40B4-BE49-F238E27FC236}">
                  <a16:creationId xmlns:a16="http://schemas.microsoft.com/office/drawing/2014/main" id="{A9DB3032-0CFF-4965-A2BA-23448337337E}"/>
                </a:ext>
              </a:extLst>
            </p:cNvPr>
            <p:cNvCxnSpPr>
              <a:cxnSpLocks/>
              <a:stCxn id="7" idx="3"/>
              <a:endCxn id="12" idx="1"/>
            </p:cNvCxnSpPr>
            <p:nvPr/>
          </p:nvCxnSpPr>
          <p:spPr>
            <a:xfrm flipV="1">
              <a:off x="3901547" y="2376011"/>
              <a:ext cx="2143071" cy="1033"/>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E20A40-DF57-4435-B21F-32E5A0A192FB}"/>
                </a:ext>
              </a:extLst>
            </p:cNvPr>
            <p:cNvCxnSpPr>
              <a:cxnSpLocks/>
              <a:stCxn id="12" idx="2"/>
              <a:endCxn id="13" idx="0"/>
            </p:cNvCxnSpPr>
            <p:nvPr/>
          </p:nvCxnSpPr>
          <p:spPr>
            <a:xfrm>
              <a:off x="7363567" y="2820511"/>
              <a:ext cx="0" cy="608488"/>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3DBB24A-F0B8-4354-A262-7B0CAE362FDE}"/>
                </a:ext>
              </a:extLst>
            </p:cNvPr>
            <p:cNvCxnSpPr>
              <a:cxnSpLocks/>
              <a:stCxn id="13" idx="1"/>
              <a:endCxn id="15" idx="3"/>
            </p:cNvCxnSpPr>
            <p:nvPr/>
          </p:nvCxnSpPr>
          <p:spPr>
            <a:xfrm flipH="1">
              <a:off x="3901546" y="3873499"/>
              <a:ext cx="2143072" cy="3176"/>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24F6C05-2461-4898-ABF4-A0FC996AE683}"/>
                </a:ext>
              </a:extLst>
            </p:cNvPr>
            <p:cNvCxnSpPr>
              <a:cxnSpLocks/>
              <a:stCxn id="15" idx="2"/>
              <a:endCxn id="17" idx="0"/>
            </p:cNvCxnSpPr>
            <p:nvPr/>
          </p:nvCxnSpPr>
          <p:spPr>
            <a:xfrm>
              <a:off x="2668059" y="4324350"/>
              <a:ext cx="0" cy="55959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1B26EF4-2E6D-466D-BDF0-B582B4E71E83}"/>
                </a:ext>
              </a:extLst>
            </p:cNvPr>
            <p:cNvCxnSpPr>
              <a:cxnSpLocks/>
              <a:endCxn id="16" idx="1"/>
            </p:cNvCxnSpPr>
            <p:nvPr/>
          </p:nvCxnSpPr>
          <p:spPr>
            <a:xfrm>
              <a:off x="3613628" y="4238300"/>
              <a:ext cx="2466975" cy="1091728"/>
            </a:xfrm>
            <a:prstGeom prst="straightConnector1">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C6F1CB61-84F1-49F8-BCA3-EC876FFE8A98}"/>
              </a:ext>
            </a:extLst>
          </p:cNvPr>
          <p:cNvSpPr txBox="1"/>
          <p:nvPr/>
        </p:nvSpPr>
        <p:spPr>
          <a:xfrm>
            <a:off x="6167120" y="1444029"/>
            <a:ext cx="1404552" cy="369332"/>
          </a:xfrm>
          <a:prstGeom prst="rect">
            <a:avLst/>
          </a:prstGeom>
          <a:noFill/>
        </p:spPr>
        <p:txBody>
          <a:bodyPr wrap="none" rtlCol="0">
            <a:spAutoFit/>
          </a:bodyPr>
          <a:lstStyle/>
          <a:p>
            <a:r>
              <a:rPr lang="en-US" b="1" dirty="0"/>
              <a:t>Application</a:t>
            </a:r>
          </a:p>
        </p:txBody>
      </p:sp>
      <p:sp>
        <p:nvSpPr>
          <p:cNvPr id="112" name="TextBox 111">
            <a:extLst>
              <a:ext uri="{FF2B5EF4-FFF2-40B4-BE49-F238E27FC236}">
                <a16:creationId xmlns:a16="http://schemas.microsoft.com/office/drawing/2014/main" id="{18923526-9BA0-4E69-B0AB-925A56D7E5C5}"/>
              </a:ext>
            </a:extLst>
          </p:cNvPr>
          <p:cNvSpPr txBox="1"/>
          <p:nvPr/>
        </p:nvSpPr>
        <p:spPr>
          <a:xfrm>
            <a:off x="1432560" y="1431567"/>
            <a:ext cx="1162498" cy="369332"/>
          </a:xfrm>
          <a:prstGeom prst="rect">
            <a:avLst/>
          </a:prstGeom>
          <a:noFill/>
        </p:spPr>
        <p:txBody>
          <a:bodyPr wrap="none" rtlCol="0">
            <a:spAutoFit/>
          </a:bodyPr>
          <a:lstStyle/>
          <a:p>
            <a:r>
              <a:rPr lang="en-US" b="1" dirty="0"/>
              <a:t>Database</a:t>
            </a:r>
          </a:p>
        </p:txBody>
      </p:sp>
      <p:sp>
        <p:nvSpPr>
          <p:cNvPr id="113" name="TextBox 112">
            <a:extLst>
              <a:ext uri="{FF2B5EF4-FFF2-40B4-BE49-F238E27FC236}">
                <a16:creationId xmlns:a16="http://schemas.microsoft.com/office/drawing/2014/main" id="{B13F5E05-91D1-474F-A64C-6EC683E0F3F3}"/>
              </a:ext>
            </a:extLst>
          </p:cNvPr>
          <p:cNvSpPr txBox="1"/>
          <p:nvPr/>
        </p:nvSpPr>
        <p:spPr>
          <a:xfrm>
            <a:off x="4066813" y="2087045"/>
            <a:ext cx="1106393" cy="369332"/>
          </a:xfrm>
          <a:prstGeom prst="rect">
            <a:avLst/>
          </a:prstGeom>
          <a:noFill/>
        </p:spPr>
        <p:txBody>
          <a:bodyPr wrap="none" rtlCol="0">
            <a:spAutoFit/>
          </a:bodyPr>
          <a:lstStyle/>
          <a:p>
            <a:r>
              <a:rPr lang="en-US" b="1" dirty="0"/>
              <a:t>Retrieve</a:t>
            </a:r>
          </a:p>
        </p:txBody>
      </p:sp>
      <p:sp>
        <p:nvSpPr>
          <p:cNvPr id="114" name="TextBox 113">
            <a:extLst>
              <a:ext uri="{FF2B5EF4-FFF2-40B4-BE49-F238E27FC236}">
                <a16:creationId xmlns:a16="http://schemas.microsoft.com/office/drawing/2014/main" id="{7A819033-C296-41A2-97B4-D1BFB8362B6A}"/>
              </a:ext>
            </a:extLst>
          </p:cNvPr>
          <p:cNvSpPr txBox="1"/>
          <p:nvPr/>
        </p:nvSpPr>
        <p:spPr>
          <a:xfrm>
            <a:off x="6929452" y="3048079"/>
            <a:ext cx="958917" cy="369332"/>
          </a:xfrm>
          <a:prstGeom prst="rect">
            <a:avLst/>
          </a:prstGeom>
          <a:noFill/>
        </p:spPr>
        <p:txBody>
          <a:bodyPr wrap="none" rtlCol="0">
            <a:spAutoFit/>
          </a:bodyPr>
          <a:lstStyle/>
          <a:p>
            <a:r>
              <a:rPr lang="en-US" b="1" dirty="0"/>
              <a:t>Update</a:t>
            </a:r>
          </a:p>
        </p:txBody>
      </p:sp>
      <p:sp>
        <p:nvSpPr>
          <p:cNvPr id="115" name="TextBox 114">
            <a:extLst>
              <a:ext uri="{FF2B5EF4-FFF2-40B4-BE49-F238E27FC236}">
                <a16:creationId xmlns:a16="http://schemas.microsoft.com/office/drawing/2014/main" id="{BF523F66-6BF6-4B84-90CF-C191110BC952}"/>
              </a:ext>
            </a:extLst>
          </p:cNvPr>
          <p:cNvSpPr txBox="1"/>
          <p:nvPr/>
        </p:nvSpPr>
        <p:spPr>
          <a:xfrm rot="1541975">
            <a:off x="4036617" y="4647357"/>
            <a:ext cx="1590500" cy="369332"/>
          </a:xfrm>
          <a:prstGeom prst="rect">
            <a:avLst/>
          </a:prstGeom>
          <a:noFill/>
        </p:spPr>
        <p:txBody>
          <a:bodyPr wrap="none" rtlCol="0">
            <a:spAutoFit/>
          </a:bodyPr>
          <a:lstStyle/>
          <a:p>
            <a:r>
              <a:rPr lang="en-US" b="1" dirty="0"/>
              <a:t>Not Matching</a:t>
            </a:r>
          </a:p>
        </p:txBody>
      </p:sp>
      <p:sp>
        <p:nvSpPr>
          <p:cNvPr id="116" name="TextBox 115">
            <a:extLst>
              <a:ext uri="{FF2B5EF4-FFF2-40B4-BE49-F238E27FC236}">
                <a16:creationId xmlns:a16="http://schemas.microsoft.com/office/drawing/2014/main" id="{F79FDBB1-EC2F-46FE-A898-63A5E0C3C95D}"/>
              </a:ext>
            </a:extLst>
          </p:cNvPr>
          <p:cNvSpPr txBox="1"/>
          <p:nvPr/>
        </p:nvSpPr>
        <p:spPr>
          <a:xfrm>
            <a:off x="4223893" y="3655889"/>
            <a:ext cx="681597" cy="369332"/>
          </a:xfrm>
          <a:prstGeom prst="rect">
            <a:avLst/>
          </a:prstGeom>
          <a:noFill/>
        </p:spPr>
        <p:txBody>
          <a:bodyPr wrap="none" rtlCol="0">
            <a:spAutoFit/>
          </a:bodyPr>
          <a:lstStyle/>
          <a:p>
            <a:r>
              <a:rPr lang="en-US" b="1" dirty="0"/>
              <a:t>Save</a:t>
            </a:r>
          </a:p>
        </p:txBody>
      </p:sp>
      <p:sp>
        <p:nvSpPr>
          <p:cNvPr id="117" name="TextBox 116">
            <a:extLst>
              <a:ext uri="{FF2B5EF4-FFF2-40B4-BE49-F238E27FC236}">
                <a16:creationId xmlns:a16="http://schemas.microsoft.com/office/drawing/2014/main" id="{6B08E09E-7BE1-4F29-AAE4-B3C57C38679E}"/>
              </a:ext>
            </a:extLst>
          </p:cNvPr>
          <p:cNvSpPr txBox="1"/>
          <p:nvPr/>
        </p:nvSpPr>
        <p:spPr>
          <a:xfrm>
            <a:off x="2266609" y="4534967"/>
            <a:ext cx="1146468" cy="369332"/>
          </a:xfrm>
          <a:prstGeom prst="rect">
            <a:avLst/>
          </a:prstGeom>
          <a:noFill/>
        </p:spPr>
        <p:txBody>
          <a:bodyPr wrap="none" rtlCol="0">
            <a:spAutoFit/>
          </a:bodyPr>
          <a:lstStyle/>
          <a:p>
            <a:r>
              <a:rPr lang="en-US" b="1"/>
              <a:t>Matching</a:t>
            </a:r>
            <a:endParaRPr lang="en-US" b="1" dirty="0"/>
          </a:p>
        </p:txBody>
      </p:sp>
    </p:spTree>
    <p:extLst>
      <p:ext uri="{BB962C8B-B14F-4D97-AF65-F5344CB8AC3E}">
        <p14:creationId xmlns:p14="http://schemas.microsoft.com/office/powerpoint/2010/main" val="1956438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FB58-16C8-4DC1-9570-A35FE75E944B}"/>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T03: Bus</a:t>
            </a:r>
          </a:p>
        </p:txBody>
      </p:sp>
      <p:sp>
        <p:nvSpPr>
          <p:cNvPr id="3" name="Content Placeholder 2">
            <a:extLst>
              <a:ext uri="{FF2B5EF4-FFF2-40B4-BE49-F238E27FC236}">
                <a16:creationId xmlns:a16="http://schemas.microsoft.com/office/drawing/2014/main" id="{2ADDF1FD-A5B8-4589-8574-AA49DAEC2720}"/>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We introduce the concept of Bus to</a:t>
            </a:r>
          </a:p>
          <a:p>
            <a:pPr lvl="1"/>
            <a:r>
              <a:rPr lang="en-US" dirty="0"/>
              <a:t>Send event to “external” systems and</a:t>
            </a:r>
          </a:p>
          <a:p>
            <a:pPr lvl="1"/>
            <a:r>
              <a:rPr lang="en-US" dirty="0"/>
              <a:t>Send command to Command Handlers</a:t>
            </a:r>
          </a:p>
          <a:p>
            <a:r>
              <a:rPr lang="en-US" dirty="0"/>
              <a:t>Should handle (at minimum)</a:t>
            </a:r>
          </a:p>
          <a:p>
            <a:pPr lvl="1"/>
            <a:r>
              <a:rPr lang="en-US" dirty="0"/>
              <a:t>Topics</a:t>
            </a:r>
          </a:p>
          <a:p>
            <a:pPr lvl="1"/>
            <a:r>
              <a:rPr lang="en-US" dirty="0"/>
              <a:t>Queues (if commands are </a:t>
            </a:r>
            <a:r>
              <a:rPr lang="en-US"/>
              <a:t>not idempotent)</a:t>
            </a:r>
            <a:endParaRPr lang="en-US" dirty="0"/>
          </a:p>
        </p:txBody>
      </p:sp>
      <p:pic>
        <p:nvPicPr>
          <p:cNvPr id="6" name="Content Placeholder 5" descr="A yellow school bus driving down a street&#10;&#10;Description automatically generated">
            <a:extLst>
              <a:ext uri="{FF2B5EF4-FFF2-40B4-BE49-F238E27FC236}">
                <a16:creationId xmlns:a16="http://schemas.microsoft.com/office/drawing/2014/main" id="{2604553D-C3B1-4499-A80C-B107CE978737}"/>
              </a:ext>
            </a:extLst>
          </p:cNvPr>
          <p:cNvPicPr>
            <a:picLocks noGrp="1" noChangeAspect="1"/>
          </p:cNvPicPr>
          <p:nvPr>
            <p:ph sz="half" idx="2"/>
          </p:nvPr>
        </p:nvPicPr>
        <p:blipFill rotWithShape="1">
          <a:blip r:embed="rId2"/>
          <a:srcRect l="9941" r="12951"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172675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T03: Bus</a:t>
            </a:r>
          </a:p>
        </p:txBody>
      </p:sp>
      <p:pic>
        <p:nvPicPr>
          <p:cNvPr id="3" name="Picture 2">
            <a:extLst>
              <a:ext uri="{FF2B5EF4-FFF2-40B4-BE49-F238E27FC236}">
                <a16:creationId xmlns:a16="http://schemas.microsoft.com/office/drawing/2014/main" id="{BA14B921-1E53-440A-AB58-784444AAE3B8}"/>
              </a:ext>
            </a:extLst>
          </p:cNvPr>
          <p:cNvPicPr>
            <a:picLocks noChangeAspect="1"/>
          </p:cNvPicPr>
          <p:nvPr/>
        </p:nvPicPr>
        <p:blipFill>
          <a:blip r:embed="rId3"/>
          <a:stretch>
            <a:fillRect/>
          </a:stretch>
        </p:blipFill>
        <p:spPr>
          <a:xfrm>
            <a:off x="1133460" y="2648370"/>
            <a:ext cx="3057952" cy="1552792"/>
          </a:xfrm>
          <a:prstGeom prst="rect">
            <a:avLst/>
          </a:prstGeom>
        </p:spPr>
      </p:pic>
    </p:spTree>
    <p:extLst>
      <p:ext uri="{BB962C8B-B14F-4D97-AF65-F5344CB8AC3E}">
        <p14:creationId xmlns:p14="http://schemas.microsoft.com/office/powerpoint/2010/main" val="2933482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9610-796F-4DDD-838C-8EEE0A50E60B}"/>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T04: Read (Query) Model</a:t>
            </a:r>
          </a:p>
        </p:txBody>
      </p:sp>
      <p:sp>
        <p:nvSpPr>
          <p:cNvPr id="3" name="Content Placeholder 2">
            <a:extLst>
              <a:ext uri="{FF2B5EF4-FFF2-40B4-BE49-F238E27FC236}">
                <a16:creationId xmlns:a16="http://schemas.microsoft.com/office/drawing/2014/main" id="{78454BDE-FFDC-45B8-8157-0D07D7440801}"/>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Ideally there is one Read Model for each type query    </a:t>
            </a:r>
          </a:p>
          <a:p>
            <a:r>
              <a:rPr lang="en-US" dirty="0"/>
              <a:t>Represents the data in the form easiest to search with </a:t>
            </a:r>
          </a:p>
          <a:p>
            <a:r>
              <a:rPr lang="en-US" dirty="0"/>
              <a:t>It's like a “Materialized View”</a:t>
            </a:r>
          </a:p>
          <a:p>
            <a:r>
              <a:rPr lang="en-US" dirty="0"/>
              <a:t>Usually is a flat table that can be interrogated via simple SELECT (or Projections in NoSQL language)</a:t>
            </a:r>
          </a:p>
        </p:txBody>
      </p:sp>
      <p:pic>
        <p:nvPicPr>
          <p:cNvPr id="6" name="Content Placeholder 5" descr="A picture containing bird, holding, man&#10;&#10;Description automatically generated">
            <a:extLst>
              <a:ext uri="{FF2B5EF4-FFF2-40B4-BE49-F238E27FC236}">
                <a16:creationId xmlns:a16="http://schemas.microsoft.com/office/drawing/2014/main" id="{8336AC30-5E75-4881-B74E-5D6FC5D28DE2}"/>
              </a:ext>
            </a:extLst>
          </p:cNvPr>
          <p:cNvPicPr>
            <a:picLocks noGrp="1" noChangeAspect="1"/>
          </p:cNvPicPr>
          <p:nvPr>
            <p:ph sz="half" idx="2"/>
          </p:nvPr>
        </p:nvPicPr>
        <p:blipFill rotWithShape="1">
          <a:blip r:embed="rId2"/>
          <a:srcRect l="21196" r="1696"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2824542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T04: Read (Query) Model</a:t>
            </a:r>
          </a:p>
        </p:txBody>
      </p:sp>
      <p:pic>
        <p:nvPicPr>
          <p:cNvPr id="4" name="Picture 3">
            <a:extLst>
              <a:ext uri="{FF2B5EF4-FFF2-40B4-BE49-F238E27FC236}">
                <a16:creationId xmlns:a16="http://schemas.microsoft.com/office/drawing/2014/main" id="{204BAACC-8996-4874-AA06-4E043AAD5250}"/>
              </a:ext>
            </a:extLst>
          </p:cNvPr>
          <p:cNvPicPr>
            <a:picLocks noChangeAspect="1"/>
          </p:cNvPicPr>
          <p:nvPr/>
        </p:nvPicPr>
        <p:blipFill>
          <a:blip r:embed="rId3"/>
          <a:stretch>
            <a:fillRect/>
          </a:stretch>
        </p:blipFill>
        <p:spPr>
          <a:xfrm>
            <a:off x="584950" y="2127575"/>
            <a:ext cx="3715268" cy="2924583"/>
          </a:xfrm>
          <a:prstGeom prst="rect">
            <a:avLst/>
          </a:prstGeom>
        </p:spPr>
      </p:pic>
    </p:spTree>
    <p:extLst>
      <p:ext uri="{BB962C8B-B14F-4D97-AF65-F5344CB8AC3E}">
        <p14:creationId xmlns:p14="http://schemas.microsoft.com/office/powerpoint/2010/main" val="3110607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8E76-14E8-41C1-AA26-973AE86AB0F3}"/>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T04: Event Handlers</a:t>
            </a:r>
          </a:p>
        </p:txBody>
      </p:sp>
      <p:sp>
        <p:nvSpPr>
          <p:cNvPr id="3" name="Content Placeholder 2">
            <a:extLst>
              <a:ext uri="{FF2B5EF4-FFF2-40B4-BE49-F238E27FC236}">
                <a16:creationId xmlns:a16="http://schemas.microsoft.com/office/drawing/2014/main" id="{92122DD5-7B8F-425C-ADE5-F68F2E6CA353}"/>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They build the Read Model                                 </a:t>
            </a:r>
          </a:p>
          <a:p>
            <a:r>
              <a:rPr lang="en-US" dirty="0"/>
              <a:t>The receive events and create a view on data              </a:t>
            </a:r>
          </a:p>
          <a:p>
            <a:r>
              <a:rPr lang="en-US" dirty="0"/>
              <a:t>Are similar to Data Warehouse system but in “Real-Time”</a:t>
            </a:r>
          </a:p>
          <a:p>
            <a:r>
              <a:rPr lang="en-US" dirty="0"/>
              <a:t>They can access external services to enrich the information received</a:t>
            </a:r>
          </a:p>
        </p:txBody>
      </p:sp>
      <p:pic>
        <p:nvPicPr>
          <p:cNvPr id="5" name="Content Placeholder 4">
            <a:extLst>
              <a:ext uri="{FF2B5EF4-FFF2-40B4-BE49-F238E27FC236}">
                <a16:creationId xmlns:a16="http://schemas.microsoft.com/office/drawing/2014/main" id="{2BD43D2C-1380-418B-834B-8DE5AA822C21}"/>
              </a:ext>
            </a:extLst>
          </p:cNvPr>
          <p:cNvPicPr>
            <a:picLocks noGrp="1" noChangeAspect="1"/>
          </p:cNvPicPr>
          <p:nvPr>
            <p:ph sz="half" idx="2"/>
          </p:nvPr>
        </p:nvPicPr>
        <p:blipFill rotWithShape="1">
          <a:blip r:embed="rId2"/>
          <a:srcRect l="15835" r="7346"/>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2546083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T04: Event Handlers</a:t>
            </a:r>
          </a:p>
        </p:txBody>
      </p:sp>
      <p:pic>
        <p:nvPicPr>
          <p:cNvPr id="3" name="Picture 2">
            <a:extLst>
              <a:ext uri="{FF2B5EF4-FFF2-40B4-BE49-F238E27FC236}">
                <a16:creationId xmlns:a16="http://schemas.microsoft.com/office/drawing/2014/main" id="{312392CF-2410-496F-B922-F2D6DD8974A6}"/>
              </a:ext>
            </a:extLst>
          </p:cNvPr>
          <p:cNvPicPr>
            <a:picLocks noChangeAspect="1"/>
          </p:cNvPicPr>
          <p:nvPr/>
        </p:nvPicPr>
        <p:blipFill>
          <a:blip r:embed="rId3"/>
          <a:stretch>
            <a:fillRect/>
          </a:stretch>
        </p:blipFill>
        <p:spPr>
          <a:xfrm>
            <a:off x="555150" y="1270000"/>
            <a:ext cx="3180509" cy="4758041"/>
          </a:xfrm>
          <a:prstGeom prst="rect">
            <a:avLst/>
          </a:prstGeom>
        </p:spPr>
      </p:pic>
      <p:pic>
        <p:nvPicPr>
          <p:cNvPr id="5" name="Picture 4">
            <a:extLst>
              <a:ext uri="{FF2B5EF4-FFF2-40B4-BE49-F238E27FC236}">
                <a16:creationId xmlns:a16="http://schemas.microsoft.com/office/drawing/2014/main" id="{6F5B8E05-D92A-47CD-BC1C-C55588AF0414}"/>
              </a:ext>
            </a:extLst>
          </p:cNvPr>
          <p:cNvPicPr>
            <a:picLocks noChangeAspect="1"/>
          </p:cNvPicPr>
          <p:nvPr/>
        </p:nvPicPr>
        <p:blipFill>
          <a:blip r:embed="rId4"/>
          <a:stretch>
            <a:fillRect/>
          </a:stretch>
        </p:blipFill>
        <p:spPr>
          <a:xfrm>
            <a:off x="3942420" y="2172214"/>
            <a:ext cx="3541585" cy="3018397"/>
          </a:xfrm>
          <a:prstGeom prst="rect">
            <a:avLst/>
          </a:prstGeom>
        </p:spPr>
      </p:pic>
    </p:spTree>
    <p:extLst>
      <p:ext uri="{BB962C8B-B14F-4D97-AF65-F5344CB8AC3E}">
        <p14:creationId xmlns:p14="http://schemas.microsoft.com/office/powerpoint/2010/main" val="385658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E020-6DD2-42B2-A91D-665DD4D4C2FD}"/>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T04: The Projections</a:t>
            </a:r>
          </a:p>
        </p:txBody>
      </p:sp>
      <p:sp>
        <p:nvSpPr>
          <p:cNvPr id="3" name="Content Placeholder 2">
            <a:extLst>
              <a:ext uri="{FF2B5EF4-FFF2-40B4-BE49-F238E27FC236}">
                <a16:creationId xmlns:a16="http://schemas.microsoft.com/office/drawing/2014/main" id="{8ABD347B-E15F-4181-AF38-8BB9084DE70C}"/>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Exposes the content of the Read Model</a:t>
            </a:r>
          </a:p>
          <a:p>
            <a:r>
              <a:rPr lang="en-US" dirty="0"/>
              <a:t>They can be “merged” with the Event Handlers</a:t>
            </a:r>
          </a:p>
          <a:p>
            <a:r>
              <a:rPr lang="en-US" dirty="0"/>
              <a:t>Projections and Event Handlers should be the easiest part to write</a:t>
            </a:r>
          </a:p>
          <a:p>
            <a:pPr lvl="1"/>
            <a:r>
              <a:rPr lang="en-US" dirty="0"/>
              <a:t>Perfect to be left to Juniors or external teams</a:t>
            </a:r>
          </a:p>
        </p:txBody>
      </p:sp>
      <p:pic>
        <p:nvPicPr>
          <p:cNvPr id="6" name="Content Placeholder 5" descr="A picture containing light, dark&#10;&#10;Description automatically generated">
            <a:extLst>
              <a:ext uri="{FF2B5EF4-FFF2-40B4-BE49-F238E27FC236}">
                <a16:creationId xmlns:a16="http://schemas.microsoft.com/office/drawing/2014/main" id="{A85BDC34-4847-4164-BD98-0AC0ADFBE212}"/>
              </a:ext>
            </a:extLst>
          </p:cNvPr>
          <p:cNvPicPr>
            <a:picLocks noGrp="1" noChangeAspect="1"/>
          </p:cNvPicPr>
          <p:nvPr>
            <p:ph sz="half" idx="2"/>
          </p:nvPr>
        </p:nvPicPr>
        <p:blipFill rotWithShape="1">
          <a:blip r:embed="rId2"/>
          <a:srcRect l="2602" r="4406"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2908620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C14A-A5D6-46C6-B4E0-362A1E1E2DBC}"/>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The Mythical Real-Time Db</a:t>
            </a:r>
          </a:p>
        </p:txBody>
      </p:sp>
      <p:sp>
        <p:nvSpPr>
          <p:cNvPr id="3" name="Content Placeholder 2">
            <a:extLst>
              <a:ext uri="{FF2B5EF4-FFF2-40B4-BE49-F238E27FC236}">
                <a16:creationId xmlns:a16="http://schemas.microsoft.com/office/drawing/2014/main" id="{22A9EA40-35AE-4F9F-B6FF-CE5C3513E64A}"/>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Real-time make sense only within a defined timespan</a:t>
            </a:r>
          </a:p>
          <a:p>
            <a:pPr lvl="1"/>
            <a:r>
              <a:rPr lang="en-US" dirty="0"/>
              <a:t>Real time in railway systems is “in less than 350ms”</a:t>
            </a:r>
          </a:p>
          <a:p>
            <a:r>
              <a:rPr lang="en-US" dirty="0"/>
              <a:t>The usage of bus introduce a delay between the application of the command and the availability of the data: This is the Eventual Consistency</a:t>
            </a:r>
          </a:p>
          <a:p>
            <a:r>
              <a:rPr lang="en-US" dirty="0"/>
              <a:t>The same happens when locking a table for a transaction</a:t>
            </a:r>
          </a:p>
        </p:txBody>
      </p:sp>
      <p:pic>
        <p:nvPicPr>
          <p:cNvPr id="6" name="Content Placeholder 5" descr="A close up of a logo&#10;&#10;Description automatically generated">
            <a:extLst>
              <a:ext uri="{FF2B5EF4-FFF2-40B4-BE49-F238E27FC236}">
                <a16:creationId xmlns:a16="http://schemas.microsoft.com/office/drawing/2014/main" id="{F31E02AF-CA9B-4482-9775-77ED6073E304}"/>
              </a:ext>
            </a:extLst>
          </p:cNvPr>
          <p:cNvPicPr>
            <a:picLocks noGrp="1" noChangeAspect="1"/>
          </p:cNvPicPr>
          <p:nvPr>
            <p:ph sz="half" idx="2"/>
          </p:nvPr>
        </p:nvPicPr>
        <p:blipFill rotWithShape="1">
          <a:blip r:embed="rId2"/>
          <a:srcRect l="6071" r="31262"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429211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4F3E5-6EDF-4B53-BFA6-B9BF6EF8D032}"/>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The basic ideas</a:t>
            </a:r>
          </a:p>
        </p:txBody>
      </p:sp>
      <p:sp>
        <p:nvSpPr>
          <p:cNvPr id="3" name="Content Placeholder 2">
            <a:extLst>
              <a:ext uri="{FF2B5EF4-FFF2-40B4-BE49-F238E27FC236}">
                <a16:creationId xmlns:a16="http://schemas.microsoft.com/office/drawing/2014/main" id="{4BC007D5-9634-47F0-9FFD-1E6465A91523}"/>
              </a:ext>
            </a:extLst>
          </p:cNvPr>
          <p:cNvSpPr>
            <a:spLocks noGrp="1"/>
          </p:cNvSpPr>
          <p:nvPr>
            <p:ph sz="half" idx="1"/>
          </p:nvPr>
        </p:nvSpPr>
        <p:spPr>
          <a:xfrm>
            <a:off x="677334" y="2160589"/>
            <a:ext cx="3851122" cy="3880773"/>
          </a:xfrm>
        </p:spPr>
        <p:txBody>
          <a:bodyPr vert="horz" lIns="91440" tIns="45720" rIns="91440" bIns="45720" rtlCol="0">
            <a:normAutofit/>
          </a:bodyPr>
          <a:lstStyle/>
          <a:p>
            <a:pPr>
              <a:lnSpc>
                <a:spcPct val="90000"/>
              </a:lnSpc>
            </a:pPr>
            <a:r>
              <a:rPr lang="en-US" dirty="0"/>
              <a:t>DDD: Increases the Domain concept to Write and Read Models</a:t>
            </a:r>
            <a:endParaRPr lang="en-US"/>
          </a:p>
          <a:p>
            <a:pPr>
              <a:lnSpc>
                <a:spcPct val="90000"/>
              </a:lnSpc>
            </a:pPr>
            <a:r>
              <a:rPr lang="en-US" dirty="0"/>
              <a:t>Actors Model:</a:t>
            </a:r>
            <a:endParaRPr lang="en-US"/>
          </a:p>
          <a:p>
            <a:pPr lvl="1">
              <a:lnSpc>
                <a:spcPct val="90000"/>
              </a:lnSpc>
            </a:pPr>
            <a:r>
              <a:rPr lang="en-US" dirty="0"/>
              <a:t>Every Domain has its own </a:t>
            </a:r>
            <a:r>
              <a:rPr lang="en-US"/>
              <a:t>independant</a:t>
            </a:r>
            <a:r>
              <a:rPr lang="en-US" dirty="0"/>
              <a:t> storage</a:t>
            </a:r>
            <a:endParaRPr lang="en-US"/>
          </a:p>
          <a:p>
            <a:pPr lvl="1">
              <a:lnSpc>
                <a:spcPct val="90000"/>
              </a:lnSpc>
            </a:pPr>
            <a:r>
              <a:rPr lang="en-US" dirty="0"/>
              <a:t>The Domain state is changeable and visible by the external environment only through Messages</a:t>
            </a:r>
            <a:endParaRPr lang="en-US"/>
          </a:p>
          <a:p>
            <a:pPr>
              <a:lnSpc>
                <a:spcPct val="90000"/>
              </a:lnSpc>
            </a:pPr>
            <a:r>
              <a:rPr lang="en-US" dirty="0"/>
              <a:t>Microservices: The Read and Write models are isolated services</a:t>
            </a:r>
            <a:endParaRPr lang="en-US"/>
          </a:p>
          <a:p>
            <a:pPr>
              <a:lnSpc>
                <a:spcPct val="90000"/>
              </a:lnSpc>
            </a:pPr>
            <a:endParaRPr lang="en-US"/>
          </a:p>
        </p:txBody>
      </p:sp>
      <p:pic>
        <p:nvPicPr>
          <p:cNvPr id="9" name="Content Placeholder 8" descr="A close up of text on a white background&#10;&#10;Description automatically generated">
            <a:extLst>
              <a:ext uri="{FF2B5EF4-FFF2-40B4-BE49-F238E27FC236}">
                <a16:creationId xmlns:a16="http://schemas.microsoft.com/office/drawing/2014/main" id="{94313DE3-0941-4FEA-8AD2-52C0BE89302F}"/>
              </a:ext>
            </a:extLst>
          </p:cNvPr>
          <p:cNvPicPr>
            <a:picLocks noGrp="1" noChangeAspect="1"/>
          </p:cNvPicPr>
          <p:nvPr>
            <p:ph sz="half" idx="2"/>
          </p:nvPr>
        </p:nvPicPr>
        <p:blipFill rotWithShape="1">
          <a:blip r:embed="rId2"/>
          <a:srcRect t="18751" r="-1" b="15889"/>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3331639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grass, man&#10;&#10;Description automatically generated">
            <a:extLst>
              <a:ext uri="{FF2B5EF4-FFF2-40B4-BE49-F238E27FC236}">
                <a16:creationId xmlns:a16="http://schemas.microsoft.com/office/drawing/2014/main" id="{FF473086-8392-4BE6-BDF1-EBBA743826DE}"/>
              </a:ext>
            </a:extLst>
          </p:cNvPr>
          <p:cNvPicPr>
            <a:picLocks noChangeAspect="1"/>
          </p:cNvPicPr>
          <p:nvPr/>
        </p:nvPicPr>
        <p:blipFill rotWithShape="1">
          <a:blip r:embed="rId2"/>
          <a:srcRect t="9091" r="30164"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50CF9EA-AC89-4F36-B1D7-9DF7DF6D79A1}"/>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Expanding the view</a:t>
            </a:r>
          </a:p>
        </p:txBody>
      </p:sp>
      <p:sp>
        <p:nvSpPr>
          <p:cNvPr id="3" name="Text Placeholder 2">
            <a:extLst>
              <a:ext uri="{FF2B5EF4-FFF2-40B4-BE49-F238E27FC236}">
                <a16:creationId xmlns:a16="http://schemas.microsoft.com/office/drawing/2014/main" id="{5EC20A6E-81D7-4AF8-A1D8-EEE03DA111D6}"/>
              </a:ext>
            </a:extLst>
          </p:cNvPr>
          <p:cNvSpPr>
            <a:spLocks noGrp="1"/>
          </p:cNvSpPr>
          <p:nvPr>
            <p:ph type="body" idx="1"/>
          </p:nvPr>
        </p:nvSpPr>
        <p:spPr>
          <a:xfrm>
            <a:off x="677335" y="4050831"/>
            <a:ext cx="4079721" cy="1096901"/>
          </a:xfrm>
        </p:spPr>
        <p:txBody>
          <a:bodyPr vert="horz" lIns="91440" tIns="45720" rIns="91440" bIns="45720" rtlCol="0" anchor="t">
            <a:normAutofit/>
          </a:bodyPr>
          <a:lstStyle/>
          <a:p>
            <a:pPr algn="r"/>
            <a:endParaRPr lang="en-US" sz="1600"/>
          </a:p>
        </p:txBody>
      </p:sp>
    </p:spTree>
    <p:extLst>
      <p:ext uri="{BB962C8B-B14F-4D97-AF65-F5344CB8AC3E}">
        <p14:creationId xmlns:p14="http://schemas.microsoft.com/office/powerpoint/2010/main" val="2514300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T04: Event Handlers</a:t>
            </a:r>
          </a:p>
        </p:txBody>
      </p:sp>
      <p:pic>
        <p:nvPicPr>
          <p:cNvPr id="3" name="Picture 2">
            <a:extLst>
              <a:ext uri="{FF2B5EF4-FFF2-40B4-BE49-F238E27FC236}">
                <a16:creationId xmlns:a16="http://schemas.microsoft.com/office/drawing/2014/main" id="{312392CF-2410-496F-B922-F2D6DD8974A6}"/>
              </a:ext>
            </a:extLst>
          </p:cNvPr>
          <p:cNvPicPr>
            <a:picLocks noChangeAspect="1"/>
          </p:cNvPicPr>
          <p:nvPr/>
        </p:nvPicPr>
        <p:blipFill>
          <a:blip r:embed="rId3"/>
          <a:stretch>
            <a:fillRect/>
          </a:stretch>
        </p:blipFill>
        <p:spPr>
          <a:xfrm>
            <a:off x="555150" y="1270000"/>
            <a:ext cx="3180509" cy="4758041"/>
          </a:xfrm>
          <a:prstGeom prst="rect">
            <a:avLst/>
          </a:prstGeom>
        </p:spPr>
      </p:pic>
      <p:pic>
        <p:nvPicPr>
          <p:cNvPr id="5" name="Picture 4">
            <a:extLst>
              <a:ext uri="{FF2B5EF4-FFF2-40B4-BE49-F238E27FC236}">
                <a16:creationId xmlns:a16="http://schemas.microsoft.com/office/drawing/2014/main" id="{6F5B8E05-D92A-47CD-BC1C-C55588AF0414}"/>
              </a:ext>
            </a:extLst>
          </p:cNvPr>
          <p:cNvPicPr>
            <a:picLocks noChangeAspect="1"/>
          </p:cNvPicPr>
          <p:nvPr/>
        </p:nvPicPr>
        <p:blipFill>
          <a:blip r:embed="rId4"/>
          <a:stretch>
            <a:fillRect/>
          </a:stretch>
        </p:blipFill>
        <p:spPr>
          <a:xfrm>
            <a:off x="3942420" y="2172214"/>
            <a:ext cx="3541585" cy="3018397"/>
          </a:xfrm>
          <a:prstGeom prst="rect">
            <a:avLst/>
          </a:prstGeom>
        </p:spPr>
      </p:pic>
    </p:spTree>
    <p:extLst>
      <p:ext uri="{BB962C8B-B14F-4D97-AF65-F5344CB8AC3E}">
        <p14:creationId xmlns:p14="http://schemas.microsoft.com/office/powerpoint/2010/main" val="217873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A235-4365-4AD6-9E6C-1C69B0E3AAA4}"/>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sz="3300"/>
              <a:t>The Invoices and Customer Domains</a:t>
            </a:r>
          </a:p>
        </p:txBody>
      </p:sp>
      <p:sp>
        <p:nvSpPr>
          <p:cNvPr id="3" name="Content Placeholder 2">
            <a:extLst>
              <a:ext uri="{FF2B5EF4-FFF2-40B4-BE49-F238E27FC236}">
                <a16:creationId xmlns:a16="http://schemas.microsoft.com/office/drawing/2014/main" id="{3A3007AA-2FB3-446A-A3D6-A0CE2E3D0AF3}"/>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Should create Invoices associated with Customers</a:t>
            </a:r>
          </a:p>
          <a:p>
            <a:r>
              <a:rPr lang="en-US" dirty="0"/>
              <a:t>When Emitting an Invoice should store the Billing Address, that could not be changed</a:t>
            </a:r>
          </a:p>
          <a:p>
            <a:r>
              <a:rPr lang="en-US" dirty="0"/>
              <a:t>Invoices and Customers are separated Domains</a:t>
            </a:r>
          </a:p>
        </p:txBody>
      </p:sp>
      <p:pic>
        <p:nvPicPr>
          <p:cNvPr id="6" name="Content Placeholder 5" descr="A close up of text on a white background&#10;&#10;Description automatically generated">
            <a:extLst>
              <a:ext uri="{FF2B5EF4-FFF2-40B4-BE49-F238E27FC236}">
                <a16:creationId xmlns:a16="http://schemas.microsoft.com/office/drawing/2014/main" id="{1D6AFDF1-A727-4490-B320-7C561C5926C6}"/>
              </a:ext>
            </a:extLst>
          </p:cNvPr>
          <p:cNvPicPr>
            <a:picLocks noGrp="1" noChangeAspect="1"/>
          </p:cNvPicPr>
          <p:nvPr>
            <p:ph sz="half" idx="2"/>
          </p:nvPr>
        </p:nvPicPr>
        <p:blipFill rotWithShape="1">
          <a:blip r:embed="rId2"/>
          <a:srcRect t="6749" b="1945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822279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B64C-84B6-40CF-9497-710E40E52EDB}"/>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T06: Referencing External Domains</a:t>
            </a:r>
          </a:p>
        </p:txBody>
      </p:sp>
      <p:sp>
        <p:nvSpPr>
          <p:cNvPr id="3" name="Content Placeholder 2">
            <a:extLst>
              <a:ext uri="{FF2B5EF4-FFF2-40B4-BE49-F238E27FC236}">
                <a16:creationId xmlns:a16="http://schemas.microsoft.com/office/drawing/2014/main" id="{DBD1AA20-7D28-4BB4-BF2A-D2E312AC8B95}"/>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All external Aggregate Roots (or Crud items) must be referenced by Id                            </a:t>
            </a:r>
          </a:p>
          <a:p>
            <a:r>
              <a:rPr lang="en-US" dirty="0"/>
              <a:t>The Event Handlers can retrieve the linked items data and store it to reduce the Query complexity</a:t>
            </a:r>
          </a:p>
          <a:p>
            <a:r>
              <a:rPr lang="en-US" dirty="0"/>
              <a:t>The Command Handlers will access the proxied services exposed by the other domains </a:t>
            </a:r>
          </a:p>
        </p:txBody>
      </p:sp>
      <p:pic>
        <p:nvPicPr>
          <p:cNvPr id="8" name="Content Placeholder 7" descr="A large ship in the background&#10;&#10;Description automatically generated">
            <a:extLst>
              <a:ext uri="{FF2B5EF4-FFF2-40B4-BE49-F238E27FC236}">
                <a16:creationId xmlns:a16="http://schemas.microsoft.com/office/drawing/2014/main" id="{7559EF34-1909-4584-8243-0AC89F8B9732}"/>
              </a:ext>
            </a:extLst>
          </p:cNvPr>
          <p:cNvPicPr>
            <a:picLocks noGrp="1" noChangeAspect="1"/>
          </p:cNvPicPr>
          <p:nvPr>
            <p:ph sz="half" idx="2"/>
          </p:nvPr>
        </p:nvPicPr>
        <p:blipFill rotWithShape="1">
          <a:blip r:embed="rId2"/>
          <a:srcRect t="18584" r="-1" b="23415"/>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3230432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T06: Referencing External Domains</a:t>
            </a:r>
          </a:p>
        </p:txBody>
      </p:sp>
      <p:pic>
        <p:nvPicPr>
          <p:cNvPr id="4" name="Picture 3">
            <a:extLst>
              <a:ext uri="{FF2B5EF4-FFF2-40B4-BE49-F238E27FC236}">
                <a16:creationId xmlns:a16="http://schemas.microsoft.com/office/drawing/2014/main" id="{FACE16A8-DB00-400C-8A3C-C8BB2659B9CD}"/>
              </a:ext>
            </a:extLst>
          </p:cNvPr>
          <p:cNvPicPr>
            <a:picLocks noChangeAspect="1"/>
          </p:cNvPicPr>
          <p:nvPr/>
        </p:nvPicPr>
        <p:blipFill>
          <a:blip r:embed="rId3"/>
          <a:stretch>
            <a:fillRect/>
          </a:stretch>
        </p:blipFill>
        <p:spPr>
          <a:xfrm>
            <a:off x="596189" y="2176935"/>
            <a:ext cx="6520560" cy="4071465"/>
          </a:xfrm>
          <a:prstGeom prst="rect">
            <a:avLst/>
          </a:prstGeom>
        </p:spPr>
      </p:pic>
    </p:spTree>
    <p:extLst>
      <p:ext uri="{BB962C8B-B14F-4D97-AF65-F5344CB8AC3E}">
        <p14:creationId xmlns:p14="http://schemas.microsoft.com/office/powerpoint/2010/main" val="1089020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E32C-2CF9-41E8-B2D5-168918985C76}"/>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T07: Value Objects</a:t>
            </a:r>
          </a:p>
        </p:txBody>
      </p:sp>
      <p:sp>
        <p:nvSpPr>
          <p:cNvPr id="3" name="Content Placeholder 2">
            <a:extLst>
              <a:ext uri="{FF2B5EF4-FFF2-40B4-BE49-F238E27FC236}">
                <a16:creationId xmlns:a16="http://schemas.microsoft.com/office/drawing/2014/main" id="{10616F02-EDF4-45CF-8E17-22353EC507A6}"/>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To store “invariants” like and Address will be used the Value Object concept                                                          </a:t>
            </a:r>
          </a:p>
          <a:p>
            <a:r>
              <a:rPr lang="en-US" dirty="0"/>
              <a:t>A Value Object is an Object whose Natural Key is the whole object: does not break the rule of referring to external items via Id only </a:t>
            </a:r>
          </a:p>
          <a:p>
            <a:endParaRPr lang="en-US" dirty="0"/>
          </a:p>
        </p:txBody>
      </p:sp>
      <p:pic>
        <p:nvPicPr>
          <p:cNvPr id="6" name="Content Placeholder 5" descr="A picture containing furniture, indoor, sitting, wooden&#10;&#10;Description automatically generated">
            <a:extLst>
              <a:ext uri="{FF2B5EF4-FFF2-40B4-BE49-F238E27FC236}">
                <a16:creationId xmlns:a16="http://schemas.microsoft.com/office/drawing/2014/main" id="{E1FF2326-388B-4EFE-BB94-82FB52539411}"/>
              </a:ext>
            </a:extLst>
          </p:cNvPr>
          <p:cNvPicPr>
            <a:picLocks noGrp="1" noChangeAspect="1"/>
          </p:cNvPicPr>
          <p:nvPr>
            <p:ph sz="half" idx="2"/>
          </p:nvPr>
        </p:nvPicPr>
        <p:blipFill rotWithShape="1">
          <a:blip r:embed="rId2"/>
          <a:srcRect l="11737" r="11155"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2572390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T06: Referencing External Domains</a:t>
            </a:r>
          </a:p>
        </p:txBody>
      </p:sp>
      <p:pic>
        <p:nvPicPr>
          <p:cNvPr id="3" name="Picture 2">
            <a:extLst>
              <a:ext uri="{FF2B5EF4-FFF2-40B4-BE49-F238E27FC236}">
                <a16:creationId xmlns:a16="http://schemas.microsoft.com/office/drawing/2014/main" id="{DD6C3AA8-C81F-45C6-BEC1-45CC20FA79CB}"/>
              </a:ext>
            </a:extLst>
          </p:cNvPr>
          <p:cNvPicPr>
            <a:picLocks noChangeAspect="1"/>
          </p:cNvPicPr>
          <p:nvPr/>
        </p:nvPicPr>
        <p:blipFill>
          <a:blip r:embed="rId3"/>
          <a:stretch>
            <a:fillRect/>
          </a:stretch>
        </p:blipFill>
        <p:spPr>
          <a:xfrm>
            <a:off x="479216" y="2019678"/>
            <a:ext cx="6447238" cy="2810175"/>
          </a:xfrm>
          <a:prstGeom prst="rect">
            <a:avLst/>
          </a:prstGeom>
        </p:spPr>
      </p:pic>
      <p:pic>
        <p:nvPicPr>
          <p:cNvPr id="5" name="Picture 4">
            <a:extLst>
              <a:ext uri="{FF2B5EF4-FFF2-40B4-BE49-F238E27FC236}">
                <a16:creationId xmlns:a16="http://schemas.microsoft.com/office/drawing/2014/main" id="{CF7BA873-873F-456A-BF82-81D0413B4C91}"/>
              </a:ext>
            </a:extLst>
          </p:cNvPr>
          <p:cNvPicPr>
            <a:picLocks noChangeAspect="1"/>
          </p:cNvPicPr>
          <p:nvPr/>
        </p:nvPicPr>
        <p:blipFill>
          <a:blip r:embed="rId4"/>
          <a:stretch>
            <a:fillRect/>
          </a:stretch>
        </p:blipFill>
        <p:spPr>
          <a:xfrm>
            <a:off x="1066503" y="4919131"/>
            <a:ext cx="6320508" cy="676526"/>
          </a:xfrm>
          <a:prstGeom prst="rect">
            <a:avLst/>
          </a:prstGeom>
        </p:spPr>
      </p:pic>
      <p:pic>
        <p:nvPicPr>
          <p:cNvPr id="6" name="Picture 5">
            <a:extLst>
              <a:ext uri="{FF2B5EF4-FFF2-40B4-BE49-F238E27FC236}">
                <a16:creationId xmlns:a16="http://schemas.microsoft.com/office/drawing/2014/main" id="{C0892028-9682-49DD-B152-8EB0B1690B36}"/>
              </a:ext>
            </a:extLst>
          </p:cNvPr>
          <p:cNvPicPr>
            <a:picLocks noChangeAspect="1"/>
          </p:cNvPicPr>
          <p:nvPr/>
        </p:nvPicPr>
        <p:blipFill>
          <a:blip r:embed="rId5"/>
          <a:stretch>
            <a:fillRect/>
          </a:stretch>
        </p:blipFill>
        <p:spPr>
          <a:xfrm>
            <a:off x="802883" y="5807874"/>
            <a:ext cx="5405652" cy="614893"/>
          </a:xfrm>
          <a:prstGeom prst="rect">
            <a:avLst/>
          </a:prstGeom>
        </p:spPr>
      </p:pic>
    </p:spTree>
    <p:extLst>
      <p:ext uri="{BB962C8B-B14F-4D97-AF65-F5344CB8AC3E}">
        <p14:creationId xmlns:p14="http://schemas.microsoft.com/office/powerpoint/2010/main" val="2109618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A988-173E-474C-A7EA-8DEE846BA90E}"/>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Warehouse and Payments</a:t>
            </a:r>
          </a:p>
        </p:txBody>
      </p:sp>
      <p:sp>
        <p:nvSpPr>
          <p:cNvPr id="3" name="Content Placeholder 2">
            <a:extLst>
              <a:ext uri="{FF2B5EF4-FFF2-40B4-BE49-F238E27FC236}">
                <a16:creationId xmlns:a16="http://schemas.microsoft.com/office/drawing/2014/main" id="{4C2D2EF1-444B-4D07-8578-CA52C6E426FB}"/>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Identify the Domain of Warehouse allowing to Reserve Items</a:t>
            </a:r>
          </a:p>
          <a:p>
            <a:r>
              <a:rPr lang="en-US" dirty="0"/>
              <a:t>Another Domain will be Payment, or the Payment Process </a:t>
            </a:r>
          </a:p>
          <a:p>
            <a:r>
              <a:rPr lang="en-US" dirty="0"/>
              <a:t>When a Payment is started a request is issued to Reserve Items </a:t>
            </a:r>
          </a:p>
          <a:p>
            <a:r>
              <a:rPr lang="en-US" dirty="0"/>
              <a:t>Contextually a delayed Expire event is issued</a:t>
            </a:r>
          </a:p>
          <a:p>
            <a:endParaRPr lang="en-US" dirty="0"/>
          </a:p>
        </p:txBody>
      </p:sp>
      <p:pic>
        <p:nvPicPr>
          <p:cNvPr id="6" name="Content Placeholder 5" descr="A picture containing building, scene, library, room&#10;&#10;Description automatically generated">
            <a:extLst>
              <a:ext uri="{FF2B5EF4-FFF2-40B4-BE49-F238E27FC236}">
                <a16:creationId xmlns:a16="http://schemas.microsoft.com/office/drawing/2014/main" id="{C0236D96-F471-4949-8D92-9F1D3634AD03}"/>
              </a:ext>
            </a:extLst>
          </p:cNvPr>
          <p:cNvPicPr>
            <a:picLocks noGrp="1" noChangeAspect="1"/>
          </p:cNvPicPr>
          <p:nvPr>
            <p:ph sz="half" idx="2"/>
          </p:nvPr>
        </p:nvPicPr>
        <p:blipFill rotWithShape="1">
          <a:blip r:embed="rId2"/>
          <a:srcRect l="6161" r="2886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467393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993C-5732-468C-B167-B026CE5BF045}"/>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nSpc>
                <a:spcPct val="90000"/>
              </a:lnSpc>
            </a:pPr>
            <a:r>
              <a:rPr lang="en-US" sz="2800" dirty="0"/>
              <a:t>T08: Local Distributed Transactions</a:t>
            </a:r>
          </a:p>
        </p:txBody>
      </p:sp>
      <p:sp>
        <p:nvSpPr>
          <p:cNvPr id="3" name="Content Placeholder 2">
            <a:extLst>
              <a:ext uri="{FF2B5EF4-FFF2-40B4-BE49-F238E27FC236}">
                <a16:creationId xmlns:a16="http://schemas.microsoft.com/office/drawing/2014/main" id="{0CD14BB0-D769-47B8-85B6-CBF77DFB7B51}"/>
              </a:ext>
            </a:extLst>
          </p:cNvPr>
          <p:cNvSpPr>
            <a:spLocks noGrp="1"/>
          </p:cNvSpPr>
          <p:nvPr>
            <p:ph sz="half" idx="1"/>
          </p:nvPr>
        </p:nvSpPr>
        <p:spPr>
          <a:xfrm>
            <a:off x="677334" y="2160589"/>
            <a:ext cx="3851122" cy="3880773"/>
          </a:xfrm>
        </p:spPr>
        <p:txBody>
          <a:bodyPr vert="horz" lIns="91440" tIns="45720" rIns="91440" bIns="45720" rtlCol="0">
            <a:normAutofit fontScale="92500"/>
          </a:bodyPr>
          <a:lstStyle/>
          <a:p>
            <a:pPr>
              <a:lnSpc>
                <a:spcPct val="90000"/>
              </a:lnSpc>
            </a:pPr>
            <a:r>
              <a:rPr lang="en-US" dirty="0"/>
              <a:t>The idea is to use timeouts to cancel transactions. Like the 2PC</a:t>
            </a:r>
          </a:p>
          <a:p>
            <a:pPr>
              <a:lnSpc>
                <a:spcPct val="90000"/>
              </a:lnSpc>
            </a:pPr>
            <a:r>
              <a:rPr lang="en-US" dirty="0"/>
              <a:t>The Warehouse Domain handles the Expiration of Reservation by itself (probably sending delayed Expiration messages)              </a:t>
            </a:r>
          </a:p>
          <a:p>
            <a:pPr>
              <a:lnSpc>
                <a:spcPct val="90000"/>
              </a:lnSpc>
            </a:pPr>
            <a:r>
              <a:rPr lang="en-US" dirty="0"/>
              <a:t>The Payment Domain, when creating a Payment send a Delayed Expiration message</a:t>
            </a:r>
          </a:p>
          <a:p>
            <a:pPr>
              <a:lnSpc>
                <a:spcPct val="90000"/>
              </a:lnSpc>
            </a:pPr>
            <a:r>
              <a:rPr lang="en-US" dirty="0"/>
              <a:t>If the Expiration arrives with the Payment still reserving the Payment is canceled</a:t>
            </a:r>
          </a:p>
          <a:p>
            <a:pPr>
              <a:lnSpc>
                <a:spcPct val="90000"/>
              </a:lnSpc>
            </a:pPr>
            <a:r>
              <a:rPr lang="en-US" dirty="0"/>
              <a:t>Orchestration driven </a:t>
            </a:r>
            <a:r>
              <a:rPr lang="en-US"/>
              <a:t>by Payment</a:t>
            </a:r>
          </a:p>
        </p:txBody>
      </p:sp>
      <p:pic>
        <p:nvPicPr>
          <p:cNvPr id="6" name="Content Placeholder 5" descr="A black and white photo of a train&#10;&#10;Description automatically generated">
            <a:extLst>
              <a:ext uri="{FF2B5EF4-FFF2-40B4-BE49-F238E27FC236}">
                <a16:creationId xmlns:a16="http://schemas.microsoft.com/office/drawing/2014/main" id="{96F6C059-330B-4BD5-A86E-7B00FB2B4C1A}"/>
              </a:ext>
            </a:extLst>
          </p:cNvPr>
          <p:cNvPicPr>
            <a:picLocks noGrp="1" noChangeAspect="1"/>
          </p:cNvPicPr>
          <p:nvPr>
            <p:ph sz="half" idx="2"/>
          </p:nvPr>
        </p:nvPicPr>
        <p:blipFill rotWithShape="1">
          <a:blip r:embed="rId2"/>
          <a:srcRect l="7295" r="15597"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1817943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T08: Local Distributed Transactions</a:t>
            </a:r>
          </a:p>
        </p:txBody>
      </p:sp>
      <p:pic>
        <p:nvPicPr>
          <p:cNvPr id="4" name="Picture 3">
            <a:extLst>
              <a:ext uri="{FF2B5EF4-FFF2-40B4-BE49-F238E27FC236}">
                <a16:creationId xmlns:a16="http://schemas.microsoft.com/office/drawing/2014/main" id="{E3F4C6E6-0896-4EAC-AB8D-98A37409815C}"/>
              </a:ext>
            </a:extLst>
          </p:cNvPr>
          <p:cNvPicPr>
            <a:picLocks noChangeAspect="1"/>
          </p:cNvPicPr>
          <p:nvPr/>
        </p:nvPicPr>
        <p:blipFill>
          <a:blip r:embed="rId3"/>
          <a:stretch>
            <a:fillRect/>
          </a:stretch>
        </p:blipFill>
        <p:spPr>
          <a:xfrm>
            <a:off x="542492" y="2022614"/>
            <a:ext cx="6249323" cy="4335425"/>
          </a:xfrm>
          <a:prstGeom prst="rect">
            <a:avLst/>
          </a:prstGeom>
        </p:spPr>
      </p:pic>
    </p:spTree>
    <p:extLst>
      <p:ext uri="{BB962C8B-B14F-4D97-AF65-F5344CB8AC3E}">
        <p14:creationId xmlns:p14="http://schemas.microsoft.com/office/powerpoint/2010/main" val="408892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959B-D5E4-44D9-BCC3-3DEA7488E07F}"/>
              </a:ext>
            </a:extLst>
          </p:cNvPr>
          <p:cNvSpPr>
            <a:spLocks noGrp="1"/>
          </p:cNvSpPr>
          <p:nvPr>
            <p:ph type="title"/>
          </p:nvPr>
        </p:nvSpPr>
        <p:spPr/>
        <p:txBody>
          <a:bodyPr/>
          <a:lstStyle/>
          <a:p>
            <a:r>
              <a:rPr lang="en-US" dirty="0"/>
              <a:t>10K Feet View</a:t>
            </a:r>
          </a:p>
        </p:txBody>
      </p:sp>
      <p:grpSp>
        <p:nvGrpSpPr>
          <p:cNvPr id="8" name="Group 7">
            <a:extLst>
              <a:ext uri="{FF2B5EF4-FFF2-40B4-BE49-F238E27FC236}">
                <a16:creationId xmlns:a16="http://schemas.microsoft.com/office/drawing/2014/main" id="{EF101B0D-F534-4E74-AD38-AB81789FE603}"/>
              </a:ext>
            </a:extLst>
          </p:cNvPr>
          <p:cNvGrpSpPr/>
          <p:nvPr/>
        </p:nvGrpSpPr>
        <p:grpSpPr>
          <a:xfrm>
            <a:off x="566274" y="1930400"/>
            <a:ext cx="8366506" cy="3541316"/>
            <a:chOff x="566274" y="1930400"/>
            <a:chExt cx="8366506" cy="3541316"/>
          </a:xfrm>
        </p:grpSpPr>
        <p:sp>
          <p:nvSpPr>
            <p:cNvPr id="3" name="Flowchart: Magnetic Disk 2">
              <a:extLst>
                <a:ext uri="{FF2B5EF4-FFF2-40B4-BE49-F238E27FC236}">
                  <a16:creationId xmlns:a16="http://schemas.microsoft.com/office/drawing/2014/main" id="{75E9B813-9787-4E07-A9B6-65E4D240F56D}"/>
                </a:ext>
              </a:extLst>
            </p:cNvPr>
            <p:cNvSpPr/>
            <p:nvPr/>
          </p:nvSpPr>
          <p:spPr>
            <a:xfrm>
              <a:off x="1007163" y="1930400"/>
              <a:ext cx="939567" cy="981511"/>
            </a:xfrm>
            <a:prstGeom prst="flowChartMagneticDisk">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Event Store</a:t>
              </a:r>
            </a:p>
          </p:txBody>
        </p:sp>
        <p:sp>
          <p:nvSpPr>
            <p:cNvPr id="4" name="Rectangle: Rounded Corners 3">
              <a:extLst>
                <a:ext uri="{FF2B5EF4-FFF2-40B4-BE49-F238E27FC236}">
                  <a16:creationId xmlns:a16="http://schemas.microsoft.com/office/drawing/2014/main" id="{6ED0F276-3A86-47F3-BC79-CBD85186B84C}"/>
                </a:ext>
              </a:extLst>
            </p:cNvPr>
            <p:cNvSpPr/>
            <p:nvPr/>
          </p:nvSpPr>
          <p:spPr>
            <a:xfrm>
              <a:off x="3827005" y="2109090"/>
              <a:ext cx="1473666" cy="627035"/>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Command Handler</a:t>
              </a:r>
            </a:p>
          </p:txBody>
        </p:sp>
        <p:sp>
          <p:nvSpPr>
            <p:cNvPr id="9" name="Flowchart: Magnetic Disk 8">
              <a:extLst>
                <a:ext uri="{FF2B5EF4-FFF2-40B4-BE49-F238E27FC236}">
                  <a16:creationId xmlns:a16="http://schemas.microsoft.com/office/drawing/2014/main" id="{778FDE45-1E12-4FC5-8622-AD45C9A82803}"/>
                </a:ext>
              </a:extLst>
            </p:cNvPr>
            <p:cNvSpPr/>
            <p:nvPr/>
          </p:nvSpPr>
          <p:spPr>
            <a:xfrm>
              <a:off x="929574" y="4490205"/>
              <a:ext cx="939567" cy="981511"/>
            </a:xfrm>
            <a:prstGeom prst="flowChartMagneticDisk">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Read Model</a:t>
              </a:r>
            </a:p>
          </p:txBody>
        </p:sp>
        <p:sp>
          <p:nvSpPr>
            <p:cNvPr id="10" name="Rectangle: Rounded Corners 9">
              <a:extLst>
                <a:ext uri="{FF2B5EF4-FFF2-40B4-BE49-F238E27FC236}">
                  <a16:creationId xmlns:a16="http://schemas.microsoft.com/office/drawing/2014/main" id="{4E26147C-D4E7-4E41-BC31-A2185503AEAA}"/>
                </a:ext>
              </a:extLst>
            </p:cNvPr>
            <p:cNvSpPr/>
            <p:nvPr/>
          </p:nvSpPr>
          <p:spPr>
            <a:xfrm>
              <a:off x="2476378" y="3730558"/>
              <a:ext cx="1473666" cy="627035"/>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Event Handler</a:t>
              </a:r>
            </a:p>
          </p:txBody>
        </p:sp>
        <p:sp>
          <p:nvSpPr>
            <p:cNvPr id="11" name="Rectangle: Rounded Corners 10">
              <a:extLst>
                <a:ext uri="{FF2B5EF4-FFF2-40B4-BE49-F238E27FC236}">
                  <a16:creationId xmlns:a16="http://schemas.microsoft.com/office/drawing/2014/main" id="{8746E508-E911-4674-894E-0014353DAEC4}"/>
                </a:ext>
              </a:extLst>
            </p:cNvPr>
            <p:cNvSpPr/>
            <p:nvPr/>
          </p:nvSpPr>
          <p:spPr>
            <a:xfrm>
              <a:off x="6219186" y="1930400"/>
              <a:ext cx="767109" cy="3541299"/>
            </a:xfrm>
            <a:prstGeom prst="round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a:t>
              </a:r>
            </a:p>
          </p:txBody>
        </p:sp>
        <p:cxnSp>
          <p:nvCxnSpPr>
            <p:cNvPr id="14" name="Straight Arrow Connector 13">
              <a:extLst>
                <a:ext uri="{FF2B5EF4-FFF2-40B4-BE49-F238E27FC236}">
                  <a16:creationId xmlns:a16="http://schemas.microsoft.com/office/drawing/2014/main" id="{87C90238-87E1-4284-A402-9F523B4AA609}"/>
                </a:ext>
              </a:extLst>
            </p:cNvPr>
            <p:cNvCxnSpPr>
              <a:cxnSpLocks/>
              <a:endCxn id="4" idx="3"/>
            </p:cNvCxnSpPr>
            <p:nvPr/>
          </p:nvCxnSpPr>
          <p:spPr>
            <a:xfrm flipH="1">
              <a:off x="5300671" y="2422608"/>
              <a:ext cx="918515" cy="0"/>
            </a:xfrm>
            <a:prstGeom prst="straightConnector1">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316E2-E84E-448F-A210-D94A7D2C7B79}"/>
                </a:ext>
              </a:extLst>
            </p:cNvPr>
            <p:cNvCxnSpPr>
              <a:cxnSpLocks/>
            </p:cNvCxnSpPr>
            <p:nvPr/>
          </p:nvCxnSpPr>
          <p:spPr>
            <a:xfrm rot="5400000">
              <a:off x="3602966" y="3083204"/>
              <a:ext cx="1307951" cy="613794"/>
            </a:xfrm>
            <a:prstGeom prst="bentConnector2">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22C442-2C8A-40D5-85DD-191D9C3EC677}"/>
                </a:ext>
              </a:extLst>
            </p:cNvPr>
            <p:cNvCxnSpPr>
              <a:cxnSpLocks/>
              <a:stCxn id="10" idx="1"/>
              <a:endCxn id="9" idx="1"/>
            </p:cNvCxnSpPr>
            <p:nvPr/>
          </p:nvCxnSpPr>
          <p:spPr>
            <a:xfrm rot="10800000" flipV="1">
              <a:off x="1399358" y="4044075"/>
              <a:ext cx="1077020" cy="446129"/>
            </a:xfrm>
            <a:prstGeom prst="bentConnector2">
              <a:avLst/>
            </a:prstGeom>
            <a:ln w="508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33112214-188F-4E76-8263-F24E46209AF3}"/>
                </a:ext>
              </a:extLst>
            </p:cNvPr>
            <p:cNvSpPr/>
            <p:nvPr/>
          </p:nvSpPr>
          <p:spPr>
            <a:xfrm>
              <a:off x="3950044" y="4667444"/>
              <a:ext cx="1473666" cy="62703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Query Engine</a:t>
              </a:r>
            </a:p>
          </p:txBody>
        </p:sp>
        <p:cxnSp>
          <p:nvCxnSpPr>
            <p:cNvPr id="38" name="Straight Arrow Connector 37">
              <a:extLst>
                <a:ext uri="{FF2B5EF4-FFF2-40B4-BE49-F238E27FC236}">
                  <a16:creationId xmlns:a16="http://schemas.microsoft.com/office/drawing/2014/main" id="{F09A9816-D384-4282-AE33-7205E5AF6996}"/>
                </a:ext>
              </a:extLst>
            </p:cNvPr>
            <p:cNvCxnSpPr>
              <a:cxnSpLocks/>
              <a:stCxn id="9" idx="4"/>
              <a:endCxn id="37" idx="1"/>
            </p:cNvCxnSpPr>
            <p:nvPr/>
          </p:nvCxnSpPr>
          <p:spPr>
            <a:xfrm>
              <a:off x="1869141" y="4980961"/>
              <a:ext cx="2080903" cy="1"/>
            </a:xfrm>
            <a:prstGeom prst="straightConnector1">
              <a:avLst/>
            </a:prstGeom>
            <a:ln w="508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2FEBA01-3336-4887-8336-C5FCEC3B40E3}"/>
                </a:ext>
              </a:extLst>
            </p:cNvPr>
            <p:cNvCxnSpPr>
              <a:cxnSpLocks/>
              <a:stCxn id="37" idx="3"/>
            </p:cNvCxnSpPr>
            <p:nvPr/>
          </p:nvCxnSpPr>
          <p:spPr>
            <a:xfrm flipV="1">
              <a:off x="5423710" y="4980961"/>
              <a:ext cx="795475" cy="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6" name="Graphic 45" descr="Group of men">
              <a:extLst>
                <a:ext uri="{FF2B5EF4-FFF2-40B4-BE49-F238E27FC236}">
                  <a16:creationId xmlns:a16="http://schemas.microsoft.com/office/drawing/2014/main" id="{02D0EF33-A246-4D39-B246-21A83EE99B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18380" y="2932900"/>
              <a:ext cx="914400" cy="914400"/>
            </a:xfrm>
            <a:prstGeom prst="rect">
              <a:avLst/>
            </a:prstGeom>
          </p:spPr>
        </p:pic>
        <p:cxnSp>
          <p:nvCxnSpPr>
            <p:cNvPr id="47" name="Straight Arrow Connector 25">
              <a:extLst>
                <a:ext uri="{FF2B5EF4-FFF2-40B4-BE49-F238E27FC236}">
                  <a16:creationId xmlns:a16="http://schemas.microsoft.com/office/drawing/2014/main" id="{0D34F9E3-2F0A-4145-AED3-A6EDC2A1DF23}"/>
                </a:ext>
              </a:extLst>
            </p:cNvPr>
            <p:cNvCxnSpPr>
              <a:cxnSpLocks/>
              <a:stCxn id="46" idx="0"/>
            </p:cNvCxnSpPr>
            <p:nvPr/>
          </p:nvCxnSpPr>
          <p:spPr>
            <a:xfrm rot="16200000" flipV="1">
              <a:off x="7475066" y="1932385"/>
              <a:ext cx="511745" cy="1489285"/>
            </a:xfrm>
            <a:prstGeom prst="bentConnector2">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25">
              <a:extLst>
                <a:ext uri="{FF2B5EF4-FFF2-40B4-BE49-F238E27FC236}">
                  <a16:creationId xmlns:a16="http://schemas.microsoft.com/office/drawing/2014/main" id="{E87CF72F-A2A5-4078-806D-97DD0E6D4F1A}"/>
                </a:ext>
              </a:extLst>
            </p:cNvPr>
            <p:cNvCxnSpPr>
              <a:cxnSpLocks/>
              <a:endCxn id="46" idx="2"/>
            </p:cNvCxnSpPr>
            <p:nvPr/>
          </p:nvCxnSpPr>
          <p:spPr>
            <a:xfrm flipV="1">
              <a:off x="6986295" y="3847300"/>
              <a:ext cx="1489285" cy="1133662"/>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127768-B3A2-47B5-AB4A-A855C36109D4}"/>
                </a:ext>
              </a:extLst>
            </p:cNvPr>
            <p:cNvCxnSpPr/>
            <p:nvPr/>
          </p:nvCxnSpPr>
          <p:spPr>
            <a:xfrm>
              <a:off x="686045" y="3505200"/>
              <a:ext cx="5351460" cy="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5377CC5-B7C5-404F-B649-73CCCB742E94}"/>
                </a:ext>
              </a:extLst>
            </p:cNvPr>
            <p:cNvSpPr txBox="1"/>
            <p:nvPr/>
          </p:nvSpPr>
          <p:spPr>
            <a:xfrm>
              <a:off x="7137701" y="2073230"/>
              <a:ext cx="1247457" cy="369332"/>
            </a:xfrm>
            <a:prstGeom prst="rect">
              <a:avLst/>
            </a:prstGeom>
            <a:noFill/>
          </p:spPr>
          <p:txBody>
            <a:bodyPr wrap="none" rtlCol="0">
              <a:spAutoFit/>
            </a:bodyPr>
            <a:lstStyle/>
            <a:p>
              <a:r>
                <a:rPr lang="en-US" b="1" dirty="0">
                  <a:solidFill>
                    <a:schemeClr val="accent5"/>
                  </a:solidFill>
                </a:rPr>
                <a:t>Command</a:t>
              </a:r>
            </a:p>
          </p:txBody>
        </p:sp>
        <p:sp>
          <p:nvSpPr>
            <p:cNvPr id="57" name="TextBox 56">
              <a:extLst>
                <a:ext uri="{FF2B5EF4-FFF2-40B4-BE49-F238E27FC236}">
                  <a16:creationId xmlns:a16="http://schemas.microsoft.com/office/drawing/2014/main" id="{8ECD3E5D-F392-4E52-B47B-DA6B472495A9}"/>
                </a:ext>
              </a:extLst>
            </p:cNvPr>
            <p:cNvSpPr txBox="1"/>
            <p:nvPr/>
          </p:nvSpPr>
          <p:spPr>
            <a:xfrm>
              <a:off x="2629079" y="2061161"/>
              <a:ext cx="798617" cy="369332"/>
            </a:xfrm>
            <a:prstGeom prst="rect">
              <a:avLst/>
            </a:prstGeom>
            <a:noFill/>
          </p:spPr>
          <p:txBody>
            <a:bodyPr wrap="none" rtlCol="0">
              <a:spAutoFit/>
            </a:bodyPr>
            <a:lstStyle/>
            <a:p>
              <a:r>
                <a:rPr lang="en-US" b="1" dirty="0">
                  <a:solidFill>
                    <a:schemeClr val="accent2"/>
                  </a:solidFill>
                </a:rPr>
                <a:t>Event</a:t>
              </a:r>
            </a:p>
          </p:txBody>
        </p:sp>
        <p:sp>
          <p:nvSpPr>
            <p:cNvPr id="60" name="TextBox 59">
              <a:extLst>
                <a:ext uri="{FF2B5EF4-FFF2-40B4-BE49-F238E27FC236}">
                  <a16:creationId xmlns:a16="http://schemas.microsoft.com/office/drawing/2014/main" id="{AAD3034D-CD85-4708-83D7-9189D7637181}"/>
                </a:ext>
              </a:extLst>
            </p:cNvPr>
            <p:cNvSpPr txBox="1"/>
            <p:nvPr/>
          </p:nvSpPr>
          <p:spPr>
            <a:xfrm>
              <a:off x="566274" y="3020768"/>
              <a:ext cx="1300997" cy="369332"/>
            </a:xfrm>
            <a:prstGeom prst="rect">
              <a:avLst/>
            </a:prstGeom>
            <a:noFill/>
          </p:spPr>
          <p:txBody>
            <a:bodyPr wrap="none" rtlCol="0">
              <a:spAutoFit/>
            </a:bodyPr>
            <a:lstStyle/>
            <a:p>
              <a:r>
                <a:rPr lang="en-US" b="1" dirty="0"/>
                <a:t>Write Side</a:t>
              </a:r>
            </a:p>
          </p:txBody>
        </p:sp>
        <p:sp>
          <p:nvSpPr>
            <p:cNvPr id="61" name="TextBox 60">
              <a:extLst>
                <a:ext uri="{FF2B5EF4-FFF2-40B4-BE49-F238E27FC236}">
                  <a16:creationId xmlns:a16="http://schemas.microsoft.com/office/drawing/2014/main" id="{28692BD1-8A3E-4601-8C7E-CD4A3BACCE32}"/>
                </a:ext>
              </a:extLst>
            </p:cNvPr>
            <p:cNvSpPr txBox="1"/>
            <p:nvPr/>
          </p:nvSpPr>
          <p:spPr>
            <a:xfrm>
              <a:off x="566274" y="3626625"/>
              <a:ext cx="1241045" cy="369332"/>
            </a:xfrm>
            <a:prstGeom prst="rect">
              <a:avLst/>
            </a:prstGeom>
            <a:noFill/>
          </p:spPr>
          <p:txBody>
            <a:bodyPr wrap="none" rtlCol="0">
              <a:spAutoFit/>
            </a:bodyPr>
            <a:lstStyle/>
            <a:p>
              <a:r>
                <a:rPr lang="en-US" b="1" dirty="0"/>
                <a:t>Read Side</a:t>
              </a:r>
            </a:p>
          </p:txBody>
        </p:sp>
        <p:sp>
          <p:nvSpPr>
            <p:cNvPr id="62" name="TextBox 61">
              <a:extLst>
                <a:ext uri="{FF2B5EF4-FFF2-40B4-BE49-F238E27FC236}">
                  <a16:creationId xmlns:a16="http://schemas.microsoft.com/office/drawing/2014/main" id="{827AE486-57BA-4D1C-973B-207720A1ECC8}"/>
                </a:ext>
              </a:extLst>
            </p:cNvPr>
            <p:cNvSpPr txBox="1"/>
            <p:nvPr/>
          </p:nvSpPr>
          <p:spPr>
            <a:xfrm>
              <a:off x="7107209" y="4611628"/>
              <a:ext cx="671979" cy="369332"/>
            </a:xfrm>
            <a:prstGeom prst="rect">
              <a:avLst/>
            </a:prstGeom>
            <a:noFill/>
          </p:spPr>
          <p:txBody>
            <a:bodyPr wrap="none" rtlCol="0">
              <a:spAutoFit/>
            </a:bodyPr>
            <a:lstStyle/>
            <a:p>
              <a:r>
                <a:rPr lang="en-US" b="1" dirty="0">
                  <a:solidFill>
                    <a:schemeClr val="accent6"/>
                  </a:solidFill>
                </a:rPr>
                <a:t>Data</a:t>
              </a:r>
            </a:p>
          </p:txBody>
        </p:sp>
        <p:cxnSp>
          <p:nvCxnSpPr>
            <p:cNvPr id="27" name="Straight Arrow Connector 22">
              <a:extLst>
                <a:ext uri="{FF2B5EF4-FFF2-40B4-BE49-F238E27FC236}">
                  <a16:creationId xmlns:a16="http://schemas.microsoft.com/office/drawing/2014/main" id="{12957059-34C2-42B0-B626-80EF07C7803E}"/>
                </a:ext>
              </a:extLst>
            </p:cNvPr>
            <p:cNvCxnSpPr>
              <a:cxnSpLocks/>
              <a:stCxn id="4" idx="1"/>
              <a:endCxn id="3" idx="4"/>
            </p:cNvCxnSpPr>
            <p:nvPr/>
          </p:nvCxnSpPr>
          <p:spPr>
            <a:xfrm flipH="1" flipV="1">
              <a:off x="1946730" y="2421156"/>
              <a:ext cx="1880275" cy="145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BEE68AA-C575-4A19-85BD-528119F2DE92}"/>
                </a:ext>
              </a:extLst>
            </p:cNvPr>
            <p:cNvSpPr txBox="1"/>
            <p:nvPr/>
          </p:nvSpPr>
          <p:spPr>
            <a:xfrm rot="16200000">
              <a:off x="4153631" y="3088396"/>
              <a:ext cx="798617" cy="369332"/>
            </a:xfrm>
            <a:prstGeom prst="rect">
              <a:avLst/>
            </a:prstGeom>
            <a:noFill/>
          </p:spPr>
          <p:txBody>
            <a:bodyPr wrap="none" rtlCol="0">
              <a:spAutoFit/>
            </a:bodyPr>
            <a:lstStyle/>
            <a:p>
              <a:r>
                <a:rPr lang="en-US" b="1" dirty="0">
                  <a:solidFill>
                    <a:schemeClr val="accent2"/>
                  </a:solidFill>
                </a:rPr>
                <a:t>Event</a:t>
              </a:r>
            </a:p>
          </p:txBody>
        </p:sp>
      </p:grpSp>
    </p:spTree>
    <p:extLst>
      <p:ext uri="{BB962C8B-B14F-4D97-AF65-F5344CB8AC3E}">
        <p14:creationId xmlns:p14="http://schemas.microsoft.com/office/powerpoint/2010/main" val="3261655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FCFA-AD92-4844-8BFC-2C341FA90344}"/>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Crossing Boundaries</a:t>
            </a:r>
          </a:p>
        </p:txBody>
      </p:sp>
      <p:sp>
        <p:nvSpPr>
          <p:cNvPr id="3" name="Content Placeholder 2">
            <a:extLst>
              <a:ext uri="{FF2B5EF4-FFF2-40B4-BE49-F238E27FC236}">
                <a16:creationId xmlns:a16="http://schemas.microsoft.com/office/drawing/2014/main" id="{995CD816-BC19-4DDC-9F34-AB5ECE01E647}"/>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The Payment domain is extended with a connection with PayPal</a:t>
            </a:r>
          </a:p>
          <a:p>
            <a:r>
              <a:rPr lang="en-US" dirty="0"/>
              <a:t>The PayPal service is exposed via a Proxy                       </a:t>
            </a:r>
          </a:p>
          <a:p>
            <a:r>
              <a:rPr lang="en-US" dirty="0"/>
              <a:t>When Reservation or PayPal Payment fails the Payment is canceled</a:t>
            </a:r>
          </a:p>
          <a:p>
            <a:r>
              <a:rPr lang="en-US" dirty="0"/>
              <a:t>When the Payment Expire the PayPal Payment is canceled</a:t>
            </a:r>
          </a:p>
        </p:txBody>
      </p:sp>
      <p:pic>
        <p:nvPicPr>
          <p:cNvPr id="6" name="Content Placeholder 5" descr="A picture containing large, different, filled, many&#10;&#10;Description automatically generated">
            <a:extLst>
              <a:ext uri="{FF2B5EF4-FFF2-40B4-BE49-F238E27FC236}">
                <a16:creationId xmlns:a16="http://schemas.microsoft.com/office/drawing/2014/main" id="{0B4B3127-4928-40C7-A8B7-2C6949A7135D}"/>
              </a:ext>
            </a:extLst>
          </p:cNvPr>
          <p:cNvPicPr>
            <a:picLocks noGrp="1" noChangeAspect="1"/>
          </p:cNvPicPr>
          <p:nvPr>
            <p:ph sz="half" idx="2"/>
          </p:nvPr>
        </p:nvPicPr>
        <p:blipFill rotWithShape="1">
          <a:blip r:embed="rId2"/>
          <a:srcRect r="22891"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2750558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5922-2D43-4FEF-96D1-30F694CECAD4}"/>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nSpc>
                <a:spcPct val="90000"/>
              </a:lnSpc>
            </a:pPr>
            <a:r>
              <a:rPr lang="en-US" sz="2800" dirty="0"/>
              <a:t>T09: Worldwide Distributed Transactions</a:t>
            </a:r>
          </a:p>
        </p:txBody>
      </p:sp>
      <p:sp>
        <p:nvSpPr>
          <p:cNvPr id="3" name="Content Placeholder 2">
            <a:extLst>
              <a:ext uri="{FF2B5EF4-FFF2-40B4-BE49-F238E27FC236}">
                <a16:creationId xmlns:a16="http://schemas.microsoft.com/office/drawing/2014/main" id="{6D934429-E13D-4377-ADBA-11BDF93E0DA4}"/>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The PayPal Proxy service is called inside the Command Handler to hide its data from the Aggregate            </a:t>
            </a:r>
          </a:p>
          <a:p>
            <a:r>
              <a:rPr lang="en-US" dirty="0"/>
              <a:t>The PayPal Proxy service will send a message when the payment fails or succeed                               </a:t>
            </a:r>
          </a:p>
          <a:p>
            <a:r>
              <a:rPr lang="en-US" dirty="0"/>
              <a:t>When the Payment expire and no answer exists from PayPal the system tries to cancel the payment compulsively </a:t>
            </a:r>
          </a:p>
          <a:p>
            <a:endParaRPr lang="en-US" dirty="0"/>
          </a:p>
        </p:txBody>
      </p:sp>
      <p:pic>
        <p:nvPicPr>
          <p:cNvPr id="6" name="Content Placeholder 5" descr="A picture containing sitting, water, star, table&#10;&#10;Description automatically generated">
            <a:extLst>
              <a:ext uri="{FF2B5EF4-FFF2-40B4-BE49-F238E27FC236}">
                <a16:creationId xmlns:a16="http://schemas.microsoft.com/office/drawing/2014/main" id="{DB730C81-1601-45D5-8451-566BC7C4B6BC}"/>
              </a:ext>
            </a:extLst>
          </p:cNvPr>
          <p:cNvPicPr>
            <a:picLocks noGrp="1" noChangeAspect="1"/>
          </p:cNvPicPr>
          <p:nvPr>
            <p:ph sz="half" idx="2"/>
          </p:nvPr>
        </p:nvPicPr>
        <p:blipFill rotWithShape="1">
          <a:blip r:embed="rId2"/>
          <a:srcRect r="1336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387612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T09: Worldwide Distributed Transactions</a:t>
            </a:r>
          </a:p>
        </p:txBody>
      </p:sp>
      <p:pic>
        <p:nvPicPr>
          <p:cNvPr id="5" name="Picture 4">
            <a:extLst>
              <a:ext uri="{FF2B5EF4-FFF2-40B4-BE49-F238E27FC236}">
                <a16:creationId xmlns:a16="http://schemas.microsoft.com/office/drawing/2014/main" id="{833BE154-C86E-4F32-B015-C13F73240D67}"/>
              </a:ext>
            </a:extLst>
          </p:cNvPr>
          <p:cNvPicPr>
            <a:picLocks noChangeAspect="1"/>
          </p:cNvPicPr>
          <p:nvPr/>
        </p:nvPicPr>
        <p:blipFill>
          <a:blip r:embed="rId3"/>
          <a:stretch>
            <a:fillRect/>
          </a:stretch>
        </p:blipFill>
        <p:spPr>
          <a:xfrm>
            <a:off x="1365196" y="1930400"/>
            <a:ext cx="4718859" cy="4501753"/>
          </a:xfrm>
          <a:prstGeom prst="rect">
            <a:avLst/>
          </a:prstGeom>
        </p:spPr>
      </p:pic>
    </p:spTree>
    <p:extLst>
      <p:ext uri="{BB962C8B-B14F-4D97-AF65-F5344CB8AC3E}">
        <p14:creationId xmlns:p14="http://schemas.microsoft.com/office/powerpoint/2010/main" val="1804301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T09: Worldwide Distributed Transactions</a:t>
            </a:r>
          </a:p>
        </p:txBody>
      </p:sp>
      <p:pic>
        <p:nvPicPr>
          <p:cNvPr id="4" name="Picture 3">
            <a:extLst>
              <a:ext uri="{FF2B5EF4-FFF2-40B4-BE49-F238E27FC236}">
                <a16:creationId xmlns:a16="http://schemas.microsoft.com/office/drawing/2014/main" id="{058AB44D-A3F1-4924-BA2C-DE4AF233E2C5}"/>
              </a:ext>
            </a:extLst>
          </p:cNvPr>
          <p:cNvPicPr>
            <a:picLocks noChangeAspect="1"/>
          </p:cNvPicPr>
          <p:nvPr/>
        </p:nvPicPr>
        <p:blipFill>
          <a:blip r:embed="rId3"/>
          <a:stretch>
            <a:fillRect/>
          </a:stretch>
        </p:blipFill>
        <p:spPr>
          <a:xfrm>
            <a:off x="897830" y="1930400"/>
            <a:ext cx="5773904" cy="4393878"/>
          </a:xfrm>
          <a:prstGeom prst="rect">
            <a:avLst/>
          </a:prstGeom>
        </p:spPr>
      </p:pic>
    </p:spTree>
    <p:extLst>
      <p:ext uri="{BB962C8B-B14F-4D97-AF65-F5344CB8AC3E}">
        <p14:creationId xmlns:p14="http://schemas.microsoft.com/office/powerpoint/2010/main" val="2856584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person, indoor, hand, holding&#10;&#10;Description automatically generated">
            <a:extLst>
              <a:ext uri="{FF2B5EF4-FFF2-40B4-BE49-F238E27FC236}">
                <a16:creationId xmlns:a16="http://schemas.microsoft.com/office/drawing/2014/main" id="{9D50E180-C755-4618-883C-81D9B1C331AB}"/>
              </a:ext>
            </a:extLst>
          </p:cNvPr>
          <p:cNvPicPr>
            <a:picLocks noChangeAspect="1"/>
          </p:cNvPicPr>
          <p:nvPr/>
        </p:nvPicPr>
        <p:blipFill rotWithShape="1">
          <a:blip r:embed="rId2"/>
          <a:srcRect l="7706" t="9091" r="1353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A3602340-472F-4EDE-A1B9-968BF0A2217E}"/>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The Red Pill</a:t>
            </a:r>
          </a:p>
        </p:txBody>
      </p:sp>
      <p:sp>
        <p:nvSpPr>
          <p:cNvPr id="3" name="Text Placeholder 2">
            <a:extLst>
              <a:ext uri="{FF2B5EF4-FFF2-40B4-BE49-F238E27FC236}">
                <a16:creationId xmlns:a16="http://schemas.microsoft.com/office/drawing/2014/main" id="{5E4C6836-5D3B-45EF-B49D-D1722F8E8B32}"/>
              </a:ext>
            </a:extLst>
          </p:cNvPr>
          <p:cNvSpPr>
            <a:spLocks noGrp="1"/>
          </p:cNvSpPr>
          <p:nvPr>
            <p:ph type="body" idx="1"/>
          </p:nvPr>
        </p:nvSpPr>
        <p:spPr>
          <a:xfrm>
            <a:off x="677335" y="4050831"/>
            <a:ext cx="4079721" cy="1096901"/>
          </a:xfrm>
        </p:spPr>
        <p:txBody>
          <a:bodyPr vert="horz" lIns="91440" tIns="45720" rIns="91440" bIns="45720" rtlCol="0" anchor="t">
            <a:normAutofit/>
          </a:bodyPr>
          <a:lstStyle/>
          <a:p>
            <a:pPr algn="r"/>
            <a:endParaRPr lang="en-US" sz="1600"/>
          </a:p>
        </p:txBody>
      </p:sp>
    </p:spTree>
    <p:extLst>
      <p:ext uri="{BB962C8B-B14F-4D97-AF65-F5344CB8AC3E}">
        <p14:creationId xmlns:p14="http://schemas.microsoft.com/office/powerpoint/2010/main" val="1173894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person, indoor, hand, holding&#10;&#10;Description automatically generated">
            <a:extLst>
              <a:ext uri="{FF2B5EF4-FFF2-40B4-BE49-F238E27FC236}">
                <a16:creationId xmlns:a16="http://schemas.microsoft.com/office/drawing/2014/main" id="{0D944E15-8938-441C-B3B1-065703F5E7E5}"/>
              </a:ext>
            </a:extLst>
          </p:cNvPr>
          <p:cNvPicPr>
            <a:picLocks noChangeAspect="1"/>
          </p:cNvPicPr>
          <p:nvPr/>
        </p:nvPicPr>
        <p:blipFill rotWithShape="1">
          <a:blip r:embed="rId2">
            <a:duotone>
              <a:prstClr val="black"/>
              <a:schemeClr val="tx2">
                <a:tint val="45000"/>
                <a:satMod val="400000"/>
              </a:schemeClr>
            </a:duotone>
            <a:alphaModFix amt="40000"/>
          </a:blip>
          <a:srcRect t="18174" b="6826"/>
          <a:stretch/>
        </p:blipFill>
        <p:spPr>
          <a:xfrm>
            <a:off x="20" y="10"/>
            <a:ext cx="12191980" cy="6857990"/>
          </a:xfrm>
          <a:prstGeom prst="rect">
            <a:avLst/>
          </a:prstGeom>
        </p:spPr>
      </p:pic>
      <p:sp>
        <p:nvSpPr>
          <p:cNvPr id="2" name="Title 1">
            <a:extLst>
              <a:ext uri="{FF2B5EF4-FFF2-40B4-BE49-F238E27FC236}">
                <a16:creationId xmlns:a16="http://schemas.microsoft.com/office/drawing/2014/main" id="{A2FCFA4E-A882-436B-B0AD-E8A539276C29}"/>
              </a:ext>
            </a:extLst>
          </p:cNvPr>
          <p:cNvSpPr>
            <a:spLocks noGrp="1"/>
          </p:cNvSpPr>
          <p:nvPr>
            <p:ph type="title"/>
          </p:nvPr>
        </p:nvSpPr>
        <p:spPr/>
        <p:txBody>
          <a:bodyPr>
            <a:normAutofit/>
          </a:bodyPr>
          <a:lstStyle/>
          <a:p>
            <a:r>
              <a:rPr lang="en-US" dirty="0"/>
              <a:t>What is missing</a:t>
            </a:r>
          </a:p>
        </p:txBody>
      </p:sp>
      <p:sp>
        <p:nvSpPr>
          <p:cNvPr id="3" name="Content Placeholder 2">
            <a:extLst>
              <a:ext uri="{FF2B5EF4-FFF2-40B4-BE49-F238E27FC236}">
                <a16:creationId xmlns:a16="http://schemas.microsoft.com/office/drawing/2014/main" id="{A2B08C84-1BC1-43F3-94C6-735F3FE663C9}"/>
              </a:ext>
            </a:extLst>
          </p:cNvPr>
          <p:cNvSpPr>
            <a:spLocks noGrp="1"/>
          </p:cNvSpPr>
          <p:nvPr>
            <p:ph idx="1"/>
          </p:nvPr>
        </p:nvSpPr>
        <p:spPr/>
        <p:txBody>
          <a:bodyPr>
            <a:normAutofit/>
          </a:bodyPr>
          <a:lstStyle/>
          <a:p>
            <a:pPr>
              <a:lnSpc>
                <a:spcPct val="90000"/>
              </a:lnSpc>
            </a:pPr>
            <a:r>
              <a:rPr lang="en-US" sz="1500" dirty="0">
                <a:solidFill>
                  <a:srgbClr val="FFFFFF"/>
                </a:solidFill>
              </a:rPr>
              <a:t>What we have seen until now is only a toy implementation. Several issues should be addressed e.g. (but not limited to): </a:t>
            </a:r>
          </a:p>
          <a:p>
            <a:pPr lvl="1">
              <a:lnSpc>
                <a:spcPct val="90000"/>
              </a:lnSpc>
            </a:pPr>
            <a:r>
              <a:rPr lang="en-US" sz="1500" dirty="0">
                <a:solidFill>
                  <a:srgbClr val="FFFFFF"/>
                </a:solidFill>
              </a:rPr>
              <a:t>Bus failures: in these examples we assume the bus never fails. We should use a subsystem that handles these situations, like a retry policy to send the Events</a:t>
            </a:r>
          </a:p>
          <a:p>
            <a:pPr lvl="1">
              <a:lnSpc>
                <a:spcPct val="90000"/>
              </a:lnSpc>
            </a:pPr>
            <a:r>
              <a:rPr lang="en-US" sz="1500" dirty="0">
                <a:solidFill>
                  <a:srgbClr val="FFFFFF"/>
                </a:solidFill>
              </a:rPr>
              <a:t>Messages not sent after the update (may be we should first send messages then </a:t>
            </a:r>
            <a:r>
              <a:rPr lang="en-US" sz="1500">
                <a:solidFill>
                  <a:srgbClr val="FFFFFF"/>
                </a:solidFill>
              </a:rPr>
              <a:t>save the data)</a:t>
            </a:r>
            <a:endParaRPr lang="en-US" sz="1500" dirty="0">
              <a:solidFill>
                <a:srgbClr val="FFFFFF"/>
              </a:solidFill>
            </a:endParaRPr>
          </a:p>
          <a:p>
            <a:pPr lvl="1">
              <a:lnSpc>
                <a:spcPct val="90000"/>
              </a:lnSpc>
            </a:pPr>
            <a:r>
              <a:rPr lang="en-US" sz="1500" dirty="0">
                <a:solidFill>
                  <a:srgbClr val="FFFFFF"/>
                </a:solidFill>
              </a:rPr>
              <a:t>The distributed transactions or better “sagas” would be handled easily with a State Machine. Some Service Bus implementation offers even specific DSLs to ease the solution.</a:t>
            </a:r>
          </a:p>
          <a:p>
            <a:pPr lvl="1">
              <a:lnSpc>
                <a:spcPct val="90000"/>
              </a:lnSpc>
            </a:pPr>
            <a:r>
              <a:rPr lang="en-US" sz="1500" dirty="0">
                <a:solidFill>
                  <a:srgbClr val="FFFFFF"/>
                </a:solidFill>
              </a:rPr>
              <a:t>The “toxic” messages will be sent typically on the “Dead Letter” queues. Someone should take care of them!</a:t>
            </a:r>
          </a:p>
          <a:p>
            <a:pPr lvl="1">
              <a:lnSpc>
                <a:spcPct val="90000"/>
              </a:lnSpc>
            </a:pPr>
            <a:r>
              <a:rPr lang="en-US" sz="1500" dirty="0">
                <a:solidFill>
                  <a:srgbClr val="FFFFFF"/>
                </a:solidFill>
              </a:rPr>
              <a:t>Use only when fitting: an example would be a Tree data structure. Sometimes the effort to build a Domain is simply too big</a:t>
            </a:r>
          </a:p>
        </p:txBody>
      </p:sp>
    </p:spTree>
    <p:extLst>
      <p:ext uri="{BB962C8B-B14F-4D97-AF65-F5344CB8AC3E}">
        <p14:creationId xmlns:p14="http://schemas.microsoft.com/office/powerpoint/2010/main" val="110589175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A55253-C3BF-409D-B909-6FFFEAF66429}"/>
              </a:ext>
            </a:extLst>
          </p:cNvPr>
          <p:cNvPicPr>
            <a:picLocks noChangeAspect="1"/>
          </p:cNvPicPr>
          <p:nvPr/>
        </p:nvPicPr>
        <p:blipFill rotWithShape="1">
          <a:blip r:embed="rId2"/>
          <a:srcRect t="767" r="2" b="19593"/>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7927FE6-A55D-4B73-AA85-41590777708A}"/>
              </a:ext>
            </a:extLst>
          </p:cNvPr>
          <p:cNvSpPr>
            <a:spLocks noGrp="1"/>
          </p:cNvSpPr>
          <p:nvPr>
            <p:ph type="title"/>
          </p:nvPr>
        </p:nvSpPr>
        <p:spPr>
          <a:xfrm>
            <a:off x="677333" y="609600"/>
            <a:ext cx="3851123" cy="1320800"/>
          </a:xfrm>
        </p:spPr>
        <p:txBody>
          <a:bodyPr>
            <a:normAutofit/>
          </a:bodyPr>
          <a:lstStyle/>
          <a:p>
            <a:r>
              <a:rPr lang="en-US" dirty="0"/>
              <a:t>Simplest possible thing</a:t>
            </a:r>
          </a:p>
        </p:txBody>
      </p:sp>
      <p:sp>
        <p:nvSpPr>
          <p:cNvPr id="3" name="Content Placeholder 2">
            <a:extLst>
              <a:ext uri="{FF2B5EF4-FFF2-40B4-BE49-F238E27FC236}">
                <a16:creationId xmlns:a16="http://schemas.microsoft.com/office/drawing/2014/main" id="{D41E71FE-C708-469C-8FB6-F2C325CE8D78}"/>
              </a:ext>
            </a:extLst>
          </p:cNvPr>
          <p:cNvSpPr>
            <a:spLocks noGrp="1"/>
          </p:cNvSpPr>
          <p:nvPr>
            <p:ph idx="1"/>
          </p:nvPr>
        </p:nvSpPr>
        <p:spPr>
          <a:xfrm>
            <a:off x="677334" y="2160589"/>
            <a:ext cx="3851122" cy="3880773"/>
          </a:xfrm>
        </p:spPr>
        <p:txBody>
          <a:bodyPr>
            <a:normAutofit/>
          </a:bodyPr>
          <a:lstStyle/>
          <a:p>
            <a:r>
              <a:rPr lang="en-US" dirty="0"/>
              <a:t>An example from Greg Young of a simple CQRS system to handle a Warehouse, stubs based</a:t>
            </a:r>
          </a:p>
          <a:p>
            <a:r>
              <a:rPr lang="en-US" dirty="0"/>
              <a:t>Extended with</a:t>
            </a:r>
          </a:p>
          <a:p>
            <a:pPr lvl="1"/>
            <a:r>
              <a:rPr lang="en-US" dirty="0"/>
              <a:t>RabbitMQ</a:t>
            </a:r>
          </a:p>
          <a:p>
            <a:pPr lvl="1"/>
            <a:r>
              <a:rPr lang="en-US" dirty="0"/>
              <a:t>MongoDB</a:t>
            </a:r>
          </a:p>
          <a:p>
            <a:pPr lvl="1"/>
            <a:r>
              <a:rPr lang="en-US" dirty="0"/>
              <a:t>AngularJS</a:t>
            </a:r>
          </a:p>
          <a:p>
            <a:r>
              <a:rPr lang="en-US" dirty="0"/>
              <a:t>The new implementation can show a reliable template for a real CQRS application</a:t>
            </a:r>
          </a:p>
        </p:txBody>
      </p:sp>
    </p:spTree>
    <p:extLst>
      <p:ext uri="{BB962C8B-B14F-4D97-AF65-F5344CB8AC3E}">
        <p14:creationId xmlns:p14="http://schemas.microsoft.com/office/powerpoint/2010/main" val="2394387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standing next to a body of water&#10;&#10;Description automatically generated">
            <a:extLst>
              <a:ext uri="{FF2B5EF4-FFF2-40B4-BE49-F238E27FC236}">
                <a16:creationId xmlns:a16="http://schemas.microsoft.com/office/drawing/2014/main" id="{FC2DCA3F-E91A-4FD7-A445-D145D0D49DAA}"/>
              </a:ext>
            </a:extLst>
          </p:cNvPr>
          <p:cNvPicPr>
            <a:picLocks noChangeAspect="1"/>
          </p:cNvPicPr>
          <p:nvPr/>
        </p:nvPicPr>
        <p:blipFill rotWithShape="1">
          <a:blip r:embed="rId2"/>
          <a:srcRect l="21239" t="909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4B1D889-C719-48B4-BED5-AE95E6919D82}"/>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Thank You!</a:t>
            </a:r>
          </a:p>
        </p:txBody>
      </p:sp>
      <p:sp>
        <p:nvSpPr>
          <p:cNvPr id="3" name="Text Placeholder 2">
            <a:extLst>
              <a:ext uri="{FF2B5EF4-FFF2-40B4-BE49-F238E27FC236}">
                <a16:creationId xmlns:a16="http://schemas.microsoft.com/office/drawing/2014/main" id="{906133C6-29E3-4402-9C98-088D5CCCC7DB}"/>
              </a:ext>
            </a:extLst>
          </p:cNvPr>
          <p:cNvSpPr>
            <a:spLocks noGrp="1"/>
          </p:cNvSpPr>
          <p:nvPr>
            <p:ph type="body" idx="1"/>
          </p:nvPr>
        </p:nvSpPr>
        <p:spPr>
          <a:xfrm>
            <a:off x="677335" y="4050831"/>
            <a:ext cx="4079721" cy="1096901"/>
          </a:xfrm>
        </p:spPr>
        <p:txBody>
          <a:bodyPr vert="horz" lIns="91440" tIns="45720" rIns="91440" bIns="45720" rtlCol="0" anchor="t">
            <a:normAutofit/>
          </a:bodyPr>
          <a:lstStyle/>
          <a:p>
            <a:pPr algn="r"/>
            <a:endParaRPr lang="en-US" sz="1600"/>
          </a:p>
        </p:txBody>
      </p:sp>
    </p:spTree>
    <p:extLst>
      <p:ext uri="{BB962C8B-B14F-4D97-AF65-F5344CB8AC3E}">
        <p14:creationId xmlns:p14="http://schemas.microsoft.com/office/powerpoint/2010/main" val="3829672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helf, book, indoor, scene&#10;&#10;Description automatically generated">
            <a:extLst>
              <a:ext uri="{FF2B5EF4-FFF2-40B4-BE49-F238E27FC236}">
                <a16:creationId xmlns:a16="http://schemas.microsoft.com/office/drawing/2014/main" id="{2FBF9F84-AB74-4A8E-8B01-5CFD54A62B58}"/>
              </a:ext>
            </a:extLst>
          </p:cNvPr>
          <p:cNvPicPr>
            <a:picLocks noChangeAspect="1"/>
          </p:cNvPicPr>
          <p:nvPr/>
        </p:nvPicPr>
        <p:blipFill rotWithShape="1">
          <a:blip r:embed="rId2"/>
          <a:srcRect l="11361" r="11530"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130CC18-3EFE-4B42-81D1-0EA1074599AB}"/>
              </a:ext>
            </a:extLst>
          </p:cNvPr>
          <p:cNvSpPr>
            <a:spLocks noGrp="1"/>
          </p:cNvSpPr>
          <p:nvPr>
            <p:ph type="title"/>
          </p:nvPr>
        </p:nvSpPr>
        <p:spPr>
          <a:xfrm>
            <a:off x="677333" y="609600"/>
            <a:ext cx="3851123" cy="1320800"/>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88A29F63-39A3-4B3D-8483-A4C3FB8130B4}"/>
              </a:ext>
            </a:extLst>
          </p:cNvPr>
          <p:cNvSpPr>
            <a:spLocks noGrp="1"/>
          </p:cNvSpPr>
          <p:nvPr>
            <p:ph idx="1"/>
          </p:nvPr>
        </p:nvSpPr>
        <p:spPr>
          <a:xfrm>
            <a:off x="677334" y="2160589"/>
            <a:ext cx="3851122" cy="3880773"/>
          </a:xfrm>
        </p:spPr>
        <p:txBody>
          <a:bodyPr>
            <a:normAutofit/>
          </a:bodyPr>
          <a:lstStyle/>
          <a:p>
            <a:pPr>
              <a:lnSpc>
                <a:spcPct val="90000"/>
              </a:lnSpc>
            </a:pPr>
            <a:r>
              <a:rPr lang="en-US" sz="1500" b="1" dirty="0"/>
              <a:t>Eric Evans</a:t>
            </a:r>
            <a:r>
              <a:rPr lang="en-US" sz="1500" dirty="0"/>
              <a:t>, Domain-Driven Design, </a:t>
            </a:r>
            <a:r>
              <a:rPr lang="en-US" sz="1500" i="1" dirty="0"/>
              <a:t>Addison-Wesley, 2003</a:t>
            </a:r>
          </a:p>
          <a:p>
            <a:pPr>
              <a:lnSpc>
                <a:spcPct val="90000"/>
              </a:lnSpc>
            </a:pPr>
            <a:r>
              <a:rPr lang="en-US" sz="1500" b="1" dirty="0"/>
              <a:t>Jimmy Nilsson</a:t>
            </a:r>
            <a:r>
              <a:rPr lang="en-US" sz="1500" dirty="0"/>
              <a:t>, Applying Domain-Driven Design and Patterns, </a:t>
            </a:r>
            <a:r>
              <a:rPr lang="en-US" sz="1500" i="1" dirty="0"/>
              <a:t>Pearson, 2006</a:t>
            </a:r>
          </a:p>
          <a:p>
            <a:pPr>
              <a:lnSpc>
                <a:spcPct val="90000"/>
              </a:lnSpc>
            </a:pPr>
            <a:r>
              <a:rPr lang="en-US" sz="1500" b="1" dirty="0"/>
              <a:t>Vaughn Vernon</a:t>
            </a:r>
            <a:r>
              <a:rPr lang="en-US" sz="1500" dirty="0"/>
              <a:t>, Implementing Domain Driven Design, </a:t>
            </a:r>
            <a:r>
              <a:rPr lang="en-US" sz="1500" i="1" dirty="0"/>
              <a:t>Pearson, 2013</a:t>
            </a:r>
          </a:p>
          <a:p>
            <a:pPr>
              <a:lnSpc>
                <a:spcPct val="90000"/>
              </a:lnSpc>
            </a:pPr>
            <a:r>
              <a:rPr lang="en-US" sz="1500" b="1" dirty="0"/>
              <a:t>Greg Young’s Simplest Possible Thing (C#)</a:t>
            </a:r>
            <a:r>
              <a:rPr lang="en-US" sz="1500" dirty="0"/>
              <a:t>, </a:t>
            </a:r>
            <a:r>
              <a:rPr lang="en-US" sz="1500" dirty="0">
                <a:hlinkClick r:id="rId3"/>
              </a:rPr>
              <a:t>https://github.com/gregoryyoung/m-r</a:t>
            </a:r>
            <a:endParaRPr lang="en-US" sz="1500" dirty="0"/>
          </a:p>
          <a:p>
            <a:pPr>
              <a:lnSpc>
                <a:spcPct val="90000"/>
              </a:lnSpc>
            </a:pPr>
            <a:r>
              <a:rPr lang="en-US" sz="1500" b="1" dirty="0"/>
              <a:t>Martin Fowler</a:t>
            </a:r>
            <a:r>
              <a:rPr lang="en-US" sz="1500" dirty="0"/>
              <a:t>, </a:t>
            </a:r>
            <a:r>
              <a:rPr lang="en-US" sz="1500" dirty="0">
                <a:hlinkClick r:id="rId4"/>
              </a:rPr>
              <a:t>https://martinfowler.com</a:t>
            </a:r>
            <a:endParaRPr lang="en-US" sz="1500" dirty="0"/>
          </a:p>
          <a:p>
            <a:pPr>
              <a:lnSpc>
                <a:spcPct val="90000"/>
              </a:lnSpc>
            </a:pPr>
            <a:r>
              <a:rPr lang="en-US" sz="1500" b="1" dirty="0"/>
              <a:t>Jimmy </a:t>
            </a:r>
            <a:r>
              <a:rPr lang="en-US" sz="1500" b="1" dirty="0" err="1"/>
              <a:t>Bogard</a:t>
            </a:r>
            <a:r>
              <a:rPr lang="en-US" sz="1500" dirty="0"/>
              <a:t>, </a:t>
            </a:r>
            <a:r>
              <a:rPr lang="en-US" sz="1500" dirty="0">
                <a:hlinkClick r:id="rId5"/>
              </a:rPr>
              <a:t>https://jimmybogard.com</a:t>
            </a:r>
            <a:endParaRPr lang="en-US" sz="1500" dirty="0"/>
          </a:p>
          <a:p>
            <a:pPr>
              <a:lnSpc>
                <a:spcPct val="90000"/>
              </a:lnSpc>
            </a:pPr>
            <a:endParaRPr lang="en-US" sz="1500" dirty="0"/>
          </a:p>
        </p:txBody>
      </p:sp>
    </p:spTree>
    <p:extLst>
      <p:ext uri="{BB962C8B-B14F-4D97-AF65-F5344CB8AC3E}">
        <p14:creationId xmlns:p14="http://schemas.microsoft.com/office/powerpoint/2010/main" val="563471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C56-6E21-4355-89F7-C4D2810E4837}"/>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Contacts</a:t>
            </a:r>
          </a:p>
        </p:txBody>
      </p:sp>
      <p:sp>
        <p:nvSpPr>
          <p:cNvPr id="3" name="Content Placeholder 2">
            <a:extLst>
              <a:ext uri="{FF2B5EF4-FFF2-40B4-BE49-F238E27FC236}">
                <a16:creationId xmlns:a16="http://schemas.microsoft.com/office/drawing/2014/main" id="{C53A4F35-A4B5-4430-8933-ABE9591F406B}"/>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a:t>Github: https://github.com/kendarorg       </a:t>
            </a:r>
          </a:p>
          <a:p>
            <a:r>
              <a:rPr lang="en-US"/>
              <a:t>Linkedin: https://linkedin.com/enricodaros </a:t>
            </a:r>
          </a:p>
          <a:p>
            <a:r>
              <a:rPr lang="en-US" dirty="0"/>
              <a:t>E-mail: edr@kendar.org</a:t>
            </a:r>
          </a:p>
          <a:p>
            <a:endParaRPr lang="en-US" dirty="0"/>
          </a:p>
        </p:txBody>
      </p:sp>
      <p:pic>
        <p:nvPicPr>
          <p:cNvPr id="6" name="Content Placeholder 5" descr="A close up of a red brick building&#10;&#10;Description automatically generated">
            <a:extLst>
              <a:ext uri="{FF2B5EF4-FFF2-40B4-BE49-F238E27FC236}">
                <a16:creationId xmlns:a16="http://schemas.microsoft.com/office/drawing/2014/main" id="{DEFD0FAA-D8BC-4EC5-B37B-2CD4937CB506}"/>
              </a:ext>
            </a:extLst>
          </p:cNvPr>
          <p:cNvPicPr>
            <a:picLocks noGrp="1" noChangeAspect="1"/>
          </p:cNvPicPr>
          <p:nvPr>
            <p:ph sz="half" idx="2"/>
          </p:nvPr>
        </p:nvPicPr>
        <p:blipFill rotWithShape="1">
          <a:blip r:embed="rId2"/>
          <a:srcRect t="25619" r="1" b="25687"/>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57039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riding a motorcycle down a dirt road&#10;&#10;Description automatically generated">
            <a:extLst>
              <a:ext uri="{FF2B5EF4-FFF2-40B4-BE49-F238E27FC236}">
                <a16:creationId xmlns:a16="http://schemas.microsoft.com/office/drawing/2014/main" id="{AE128B39-C5BD-4749-BF53-74E694ADD79A}"/>
              </a:ext>
            </a:extLst>
          </p:cNvPr>
          <p:cNvPicPr>
            <a:picLocks noChangeAspect="1"/>
          </p:cNvPicPr>
          <p:nvPr/>
        </p:nvPicPr>
        <p:blipFill rotWithShape="1">
          <a:blip r:embed="rId2"/>
          <a:srcRect l="14127" t="3445" r="11422"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D1E53A6-29F3-4D92-BD46-695C61224F9E}"/>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Let s’start</a:t>
            </a:r>
          </a:p>
        </p:txBody>
      </p:sp>
      <p:sp>
        <p:nvSpPr>
          <p:cNvPr id="3" name="Text Placeholder 2">
            <a:extLst>
              <a:ext uri="{FF2B5EF4-FFF2-40B4-BE49-F238E27FC236}">
                <a16:creationId xmlns:a16="http://schemas.microsoft.com/office/drawing/2014/main" id="{2FAAC32B-7E7E-4DF7-915B-03E1DD19B7F2}"/>
              </a:ext>
            </a:extLst>
          </p:cNvPr>
          <p:cNvSpPr>
            <a:spLocks noGrp="1"/>
          </p:cNvSpPr>
          <p:nvPr>
            <p:ph type="body" idx="1"/>
          </p:nvPr>
        </p:nvSpPr>
        <p:spPr>
          <a:xfrm>
            <a:off x="677335" y="4050831"/>
            <a:ext cx="4079721" cy="1096901"/>
          </a:xfrm>
        </p:spPr>
        <p:txBody>
          <a:bodyPr vert="horz" lIns="91440" tIns="45720" rIns="91440" bIns="45720" rtlCol="0" anchor="t">
            <a:normAutofit/>
          </a:bodyPr>
          <a:lstStyle/>
          <a:p>
            <a:pPr algn="r"/>
            <a:endParaRPr lang="en-US" sz="1600"/>
          </a:p>
        </p:txBody>
      </p:sp>
    </p:spTree>
    <p:extLst>
      <p:ext uri="{BB962C8B-B14F-4D97-AF65-F5344CB8AC3E}">
        <p14:creationId xmlns:p14="http://schemas.microsoft.com/office/powerpoint/2010/main" val="726173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8EE-2751-4EE0-B706-DCBE0596391D}"/>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T01: The Aggregate Root</a:t>
            </a:r>
          </a:p>
        </p:txBody>
      </p:sp>
      <p:sp>
        <p:nvSpPr>
          <p:cNvPr id="3" name="Content Placeholder 2">
            <a:extLst>
              <a:ext uri="{FF2B5EF4-FFF2-40B4-BE49-F238E27FC236}">
                <a16:creationId xmlns:a16="http://schemas.microsoft.com/office/drawing/2014/main" id="{05DFF952-B5AB-47FD-8991-1FA8046E7C24}"/>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Is the main Business Entity                               </a:t>
            </a:r>
          </a:p>
          <a:p>
            <a:r>
              <a:rPr lang="en-US" dirty="0"/>
              <a:t>Given Command Methods produces Events                     </a:t>
            </a:r>
          </a:p>
          <a:p>
            <a:r>
              <a:rPr lang="en-US" dirty="0"/>
              <a:t>Contains all the data needed by the Business Logic        </a:t>
            </a:r>
          </a:p>
          <a:p>
            <a:r>
              <a:rPr lang="en-US" dirty="0"/>
              <a:t>The name comes from the DDD terminology </a:t>
            </a:r>
          </a:p>
          <a:p>
            <a:r>
              <a:rPr lang="en-US" dirty="0"/>
              <a:t>Exposes Command Methods, that generate Events</a:t>
            </a:r>
          </a:p>
          <a:p>
            <a:r>
              <a:rPr lang="en-US" dirty="0"/>
              <a:t>Contains the state that will be written on the Write Model</a:t>
            </a:r>
          </a:p>
          <a:p>
            <a:endParaRPr lang="en-US" dirty="0"/>
          </a:p>
        </p:txBody>
      </p:sp>
      <p:pic>
        <p:nvPicPr>
          <p:cNvPr id="6" name="Content Placeholder 5" descr="A close up of a tree&#10;&#10;Description automatically generated">
            <a:extLst>
              <a:ext uri="{FF2B5EF4-FFF2-40B4-BE49-F238E27FC236}">
                <a16:creationId xmlns:a16="http://schemas.microsoft.com/office/drawing/2014/main" id="{6F8BF8E3-9AA1-4929-88D5-7E34BD35A6A7}"/>
              </a:ext>
            </a:extLst>
          </p:cNvPr>
          <p:cNvPicPr>
            <a:picLocks noGrp="1" noChangeAspect="1"/>
          </p:cNvPicPr>
          <p:nvPr>
            <p:ph sz="half" idx="2"/>
          </p:nvPr>
        </p:nvPicPr>
        <p:blipFill rotWithShape="1">
          <a:blip r:embed="rId2"/>
          <a:srcRect r="-2" b="5389"/>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101385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T01: The Aggregate Root</a:t>
            </a:r>
          </a:p>
        </p:txBody>
      </p:sp>
      <p:pic>
        <p:nvPicPr>
          <p:cNvPr id="3" name="Picture 2">
            <a:extLst>
              <a:ext uri="{FF2B5EF4-FFF2-40B4-BE49-F238E27FC236}">
                <a16:creationId xmlns:a16="http://schemas.microsoft.com/office/drawing/2014/main" id="{D7D4BC40-4394-49ED-8B0B-7773A3B14868}"/>
              </a:ext>
            </a:extLst>
          </p:cNvPr>
          <p:cNvPicPr>
            <a:picLocks noChangeAspect="1"/>
          </p:cNvPicPr>
          <p:nvPr/>
        </p:nvPicPr>
        <p:blipFill>
          <a:blip r:embed="rId3"/>
          <a:stretch>
            <a:fillRect/>
          </a:stretch>
        </p:blipFill>
        <p:spPr>
          <a:xfrm>
            <a:off x="620325" y="1740946"/>
            <a:ext cx="6382641" cy="3934374"/>
          </a:xfrm>
          <a:prstGeom prst="rect">
            <a:avLst/>
          </a:prstGeom>
        </p:spPr>
      </p:pic>
    </p:spTree>
    <p:extLst>
      <p:ext uri="{BB962C8B-B14F-4D97-AF65-F5344CB8AC3E}">
        <p14:creationId xmlns:p14="http://schemas.microsoft.com/office/powerpoint/2010/main" val="238889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B0D-333E-474F-AE2D-D6C5403EBF39}"/>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T01: Events</a:t>
            </a:r>
          </a:p>
        </p:txBody>
      </p:sp>
      <p:sp>
        <p:nvSpPr>
          <p:cNvPr id="3" name="Content Placeholder 2">
            <a:extLst>
              <a:ext uri="{FF2B5EF4-FFF2-40B4-BE49-F238E27FC236}">
                <a16:creationId xmlns:a16="http://schemas.microsoft.com/office/drawing/2014/main" id="{DC2551DE-81B3-4FAB-BAD3-930C4DA74FC3}"/>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They are notifications of what is happened on the Write Model</a:t>
            </a:r>
          </a:p>
          <a:p>
            <a:r>
              <a:rPr lang="en-US" dirty="0"/>
              <a:t>Expressed in Past Tense “Cruise Created”                     </a:t>
            </a:r>
          </a:p>
          <a:p>
            <a:r>
              <a:rPr lang="en-US" dirty="0"/>
              <a:t>They cannot change the state of the Write Model              </a:t>
            </a:r>
          </a:p>
          <a:p>
            <a:r>
              <a:rPr lang="en-US" dirty="0"/>
              <a:t>Contains all data changed by the Write Model                 </a:t>
            </a:r>
          </a:p>
          <a:p>
            <a:r>
              <a:rPr lang="en-US" dirty="0"/>
              <a:t>They can be spread through a Bus with Topics </a:t>
            </a:r>
          </a:p>
        </p:txBody>
      </p:sp>
      <p:pic>
        <p:nvPicPr>
          <p:cNvPr id="6" name="Content Placeholder 5" descr="A picture containing sand, game&#10;&#10;Description automatically generated">
            <a:extLst>
              <a:ext uri="{FF2B5EF4-FFF2-40B4-BE49-F238E27FC236}">
                <a16:creationId xmlns:a16="http://schemas.microsoft.com/office/drawing/2014/main" id="{AE8D63EF-DBEC-4C43-9AAA-8F6CFE3F078B}"/>
              </a:ext>
            </a:extLst>
          </p:cNvPr>
          <p:cNvPicPr>
            <a:picLocks noGrp="1" noChangeAspect="1"/>
          </p:cNvPicPr>
          <p:nvPr>
            <p:ph sz="half" idx="2"/>
          </p:nvPr>
        </p:nvPicPr>
        <p:blipFill rotWithShape="1">
          <a:blip r:embed="rId2"/>
          <a:srcRect l="7720" r="21816"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3210750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Image result for matrix image data&quot;">
            <a:extLst>
              <a:ext uri="{FF2B5EF4-FFF2-40B4-BE49-F238E27FC236}">
                <a16:creationId xmlns:a16="http://schemas.microsoft.com/office/drawing/2014/main" id="{369536C2-125B-4F7F-9F6A-C4E2C014A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8" r="20823" b="-2"/>
          <a:stretch/>
        </p:blipFill>
        <p:spPr bwMode="auto">
          <a:xfrm>
            <a:off x="7002966" y="-1"/>
            <a:ext cx="5189034"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27A2BE-E27E-4695-9012-018CD3E318BB}"/>
              </a:ext>
            </a:extLst>
          </p:cNvPr>
          <p:cNvSpPr>
            <a:spLocks noGrp="1"/>
          </p:cNvSpPr>
          <p:nvPr>
            <p:ph type="title"/>
          </p:nvPr>
        </p:nvSpPr>
        <p:spPr>
          <a:xfrm>
            <a:off x="677333" y="609600"/>
            <a:ext cx="7028159" cy="1320800"/>
          </a:xfrm>
        </p:spPr>
        <p:txBody>
          <a:bodyPr>
            <a:normAutofit/>
          </a:bodyPr>
          <a:lstStyle/>
          <a:p>
            <a:r>
              <a:rPr lang="en-US" dirty="0"/>
              <a:t>T01: Events</a:t>
            </a:r>
          </a:p>
        </p:txBody>
      </p:sp>
      <p:pic>
        <p:nvPicPr>
          <p:cNvPr id="5" name="Picture 4">
            <a:extLst>
              <a:ext uri="{FF2B5EF4-FFF2-40B4-BE49-F238E27FC236}">
                <a16:creationId xmlns:a16="http://schemas.microsoft.com/office/drawing/2014/main" id="{BCD5BA31-C211-4B93-8480-CD00F437E2B8}"/>
              </a:ext>
            </a:extLst>
          </p:cNvPr>
          <p:cNvPicPr>
            <a:picLocks noChangeAspect="1"/>
          </p:cNvPicPr>
          <p:nvPr/>
        </p:nvPicPr>
        <p:blipFill>
          <a:blip r:embed="rId3"/>
          <a:stretch>
            <a:fillRect/>
          </a:stretch>
        </p:blipFill>
        <p:spPr>
          <a:xfrm>
            <a:off x="989615" y="2214392"/>
            <a:ext cx="5010849" cy="2429214"/>
          </a:xfrm>
          <a:prstGeom prst="rect">
            <a:avLst/>
          </a:prstGeom>
        </p:spPr>
      </p:pic>
    </p:spTree>
    <p:extLst>
      <p:ext uri="{BB962C8B-B14F-4D97-AF65-F5344CB8AC3E}">
        <p14:creationId xmlns:p14="http://schemas.microsoft.com/office/powerpoint/2010/main" val="38612673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otalTime>4</TotalTime>
  <Words>1521</Words>
  <Application>Microsoft Office PowerPoint</Application>
  <PresentationFormat>Widescreen</PresentationFormat>
  <Paragraphs>188</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Trebuchet MS</vt:lpstr>
      <vt:lpstr>Wingdings 3</vt:lpstr>
      <vt:lpstr>Facet</vt:lpstr>
      <vt:lpstr>ROAD TO ES</vt:lpstr>
      <vt:lpstr>Where it all started</vt:lpstr>
      <vt:lpstr>The basic ideas</vt:lpstr>
      <vt:lpstr>10K Feet View</vt:lpstr>
      <vt:lpstr>Let s’start</vt:lpstr>
      <vt:lpstr>T01: The Aggregate Root</vt:lpstr>
      <vt:lpstr>T01: The Aggregate Root</vt:lpstr>
      <vt:lpstr>T01: Events</vt:lpstr>
      <vt:lpstr>T01: Events</vt:lpstr>
      <vt:lpstr>T01: The Command</vt:lpstr>
      <vt:lpstr>T01: The Command</vt:lpstr>
      <vt:lpstr>T02: The Command Handler</vt:lpstr>
      <vt:lpstr>T02: The Command Handler</vt:lpstr>
      <vt:lpstr>T03: Event Store</vt:lpstr>
      <vt:lpstr>T02: The Command Handler</vt:lpstr>
      <vt:lpstr>T04: Modify the aggregate</vt:lpstr>
      <vt:lpstr>T04: Modify the aggregate</vt:lpstr>
      <vt:lpstr>T05: Rehydration</vt:lpstr>
      <vt:lpstr>T05: Optimistic locking</vt:lpstr>
      <vt:lpstr>T05: Optimistic locking-Advantages</vt:lpstr>
      <vt:lpstr>T05: Optimistic locking</vt:lpstr>
      <vt:lpstr>T03: Bus</vt:lpstr>
      <vt:lpstr>T03: Bus</vt:lpstr>
      <vt:lpstr>T04: Read (Query) Model</vt:lpstr>
      <vt:lpstr>T04: Read (Query) Model</vt:lpstr>
      <vt:lpstr>T04: Event Handlers</vt:lpstr>
      <vt:lpstr>T04: Event Handlers</vt:lpstr>
      <vt:lpstr>T04: The Projections</vt:lpstr>
      <vt:lpstr>The Mythical Real-Time Db</vt:lpstr>
      <vt:lpstr>Expanding the view</vt:lpstr>
      <vt:lpstr>T04: Event Handlers</vt:lpstr>
      <vt:lpstr>The Invoices and Customer Domains</vt:lpstr>
      <vt:lpstr>T06: Referencing External Domains</vt:lpstr>
      <vt:lpstr>T06: Referencing External Domains</vt:lpstr>
      <vt:lpstr>T07: Value Objects</vt:lpstr>
      <vt:lpstr>T06: Referencing External Domains</vt:lpstr>
      <vt:lpstr>Warehouse and Payments</vt:lpstr>
      <vt:lpstr>T08: Local Distributed Transactions</vt:lpstr>
      <vt:lpstr>T08: Local Distributed Transactions</vt:lpstr>
      <vt:lpstr>Crossing Boundaries</vt:lpstr>
      <vt:lpstr>T09: Worldwide Distributed Transactions</vt:lpstr>
      <vt:lpstr>T09: Worldwide Distributed Transactions</vt:lpstr>
      <vt:lpstr>T09: Worldwide Distributed Transactions</vt:lpstr>
      <vt:lpstr>The Red Pill</vt:lpstr>
      <vt:lpstr>What is missing</vt:lpstr>
      <vt:lpstr>Simplest possible thing</vt:lpstr>
      <vt:lpstr>Thank You!</vt:lpstr>
      <vt:lpstr>References</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TO ES</dc:title>
  <dc:creator>e dr</dc:creator>
  <cp:lastModifiedBy>e dr</cp:lastModifiedBy>
  <cp:revision>6</cp:revision>
  <dcterms:created xsi:type="dcterms:W3CDTF">2019-12-06T17:04:06Z</dcterms:created>
  <dcterms:modified xsi:type="dcterms:W3CDTF">2019-12-06T17:08:27Z</dcterms:modified>
</cp:coreProperties>
</file>